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90" r:id="rId8"/>
    <p:sldId id="262" r:id="rId9"/>
    <p:sldId id="263" r:id="rId10"/>
    <p:sldId id="276" r:id="rId11"/>
    <p:sldId id="291" r:id="rId12"/>
    <p:sldId id="280" r:id="rId13"/>
    <p:sldId id="292" r:id="rId14"/>
    <p:sldId id="279" r:id="rId15"/>
    <p:sldId id="293" r:id="rId16"/>
    <p:sldId id="278" r:id="rId17"/>
    <p:sldId id="277" r:id="rId18"/>
    <p:sldId id="294" r:id="rId19"/>
    <p:sldId id="282" r:id="rId20"/>
    <p:sldId id="295" r:id="rId21"/>
    <p:sldId id="284" r:id="rId22"/>
    <p:sldId id="283" r:id="rId23"/>
    <p:sldId id="281" r:id="rId24"/>
    <p:sldId id="297" r:id="rId25"/>
    <p:sldId id="285" r:id="rId26"/>
    <p:sldId id="298" r:id="rId27"/>
    <p:sldId id="289" r:id="rId28"/>
    <p:sldId id="264" r:id="rId29"/>
    <p:sldId id="265" r:id="rId30"/>
    <p:sldId id="266" r:id="rId31"/>
    <p:sldId id="267" r:id="rId32"/>
    <p:sldId id="268" r:id="rId33"/>
    <p:sldId id="269" r:id="rId34"/>
    <p:sldId id="270" r:id="rId35"/>
    <p:sldId id="271" r:id="rId36"/>
    <p:sldId id="272" r:id="rId37"/>
    <p:sldId id="273" r:id="rId38"/>
    <p:sldId id="274" r:id="rId39"/>
    <p:sldId id="275" r:id="rId40"/>
    <p:sldId id="296" r:id="rId41"/>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71882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130946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26660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105288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81933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1909000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155974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14207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9018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86822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02D8DB-44AC-4B19-90BC-30A9A69687E4}" type="datetimeFigureOut">
              <a:rPr lang="fa-IR" smtClean="0"/>
              <a:pPr/>
              <a:t>05/03/1440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217858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2D8DB-44AC-4B19-90BC-30A9A69687E4}" type="datetimeFigureOut">
              <a:rPr lang="fa-IR" smtClean="0"/>
              <a:pPr/>
              <a:t>05/03/1440</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05A6C-74D1-40BD-B7CB-B906AFBD259D}" type="slidenum">
              <a:rPr lang="fa-IR" smtClean="0"/>
              <a:pPr/>
              <a:t>‹#›</a:t>
            </a:fld>
            <a:endParaRPr lang="fa-IR"/>
          </a:p>
        </p:txBody>
      </p:sp>
    </p:spTree>
    <p:extLst>
      <p:ext uri="{BB962C8B-B14F-4D97-AF65-F5344CB8AC3E}">
        <p14:creationId xmlns:p14="http://schemas.microsoft.com/office/powerpoint/2010/main" xmlns="" val="1701558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abedini.info/wp-content/uploads/2012/10/allah.pn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2282311" y="1201332"/>
            <a:ext cx="7795400" cy="41758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0732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52133" y="160410"/>
            <a:ext cx="6469038" cy="740344"/>
          </a:xfrm>
        </p:spPr>
        <p:txBody>
          <a:bodyPr>
            <a:normAutofit/>
          </a:bodyPr>
          <a:lstStyle/>
          <a:p>
            <a:pPr algn="ctr" rtl="1"/>
            <a:r>
              <a:rPr lang="ar-SA" sz="3600" b="1" dirty="0" smtClean="0">
                <a:solidFill>
                  <a:srgbClr val="0070C0"/>
                </a:solidFill>
                <a:latin typeface="Calibri" panose="020F0502020204030204" pitchFamily="34" charset="0"/>
                <a:ea typeface="Majalla UI"/>
                <a:cs typeface="B Titr" panose="00000700000000000000" pitchFamily="2" charset="-78"/>
              </a:rPr>
              <a:t>مصادیق </a:t>
            </a:r>
            <a:r>
              <a:rPr lang="ar-SA" sz="3600" b="1" dirty="0">
                <a:solidFill>
                  <a:srgbClr val="0070C0"/>
                </a:solidFill>
                <a:latin typeface="Calibri" panose="020F0502020204030204" pitchFamily="34" charset="0"/>
                <a:ea typeface="Majalla UI"/>
                <a:cs typeface="B Titr" panose="00000700000000000000" pitchFamily="2" charset="-78"/>
              </a:rPr>
              <a:t>تخلفات پژوهشی </a:t>
            </a:r>
            <a:endParaRPr lang="en-US" sz="3600" b="1" dirty="0">
              <a:solidFill>
                <a:srgbClr val="0070C0"/>
              </a:solidFill>
              <a:latin typeface="Calibri" panose="020F0502020204030204" pitchFamily="34" charset="0"/>
              <a:ea typeface="Majalla UI"/>
              <a:cs typeface="B Titr" panose="00000700000000000000" pitchFamily="2" charset="-78"/>
            </a:endParaRPr>
          </a:p>
        </p:txBody>
      </p:sp>
      <p:sp>
        <p:nvSpPr>
          <p:cNvPr id="5" name="Content Placeholder 2"/>
          <p:cNvSpPr>
            <a:spLocks noGrp="1"/>
          </p:cNvSpPr>
          <p:nvPr>
            <p:ph idx="1"/>
          </p:nvPr>
        </p:nvSpPr>
        <p:spPr>
          <a:xfrm>
            <a:off x="425354" y="901337"/>
            <a:ext cx="11341290" cy="5676884"/>
          </a:xfrm>
        </p:spPr>
        <p:txBody>
          <a:bodyPr>
            <a:normAutofit fontScale="85000" lnSpcReduction="20000"/>
          </a:bodyPr>
          <a:lstStyle/>
          <a:p>
            <a:pPr marL="0" lvl="0" indent="0" algn="just" rtl="1">
              <a:buNone/>
            </a:pPr>
            <a:r>
              <a:rPr lang="fa-IR" sz="3500"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الف. </a:t>
            </a:r>
            <a:r>
              <a:rPr lang="ar-SA" sz="3500"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آثار </a:t>
            </a:r>
            <a:r>
              <a:rPr lang="ar-SA" sz="3500" b="1" dirty="0">
                <a:solidFill>
                  <a:srgbClr val="FF0000"/>
                </a:solidFill>
                <a:latin typeface="Tahoma" panose="020B0604030504040204" pitchFamily="34" charset="0"/>
                <a:ea typeface="Tahoma" panose="020B0604030504040204" pitchFamily="34" charset="0"/>
                <a:cs typeface="B Nazanin" panose="00000400000000000000" pitchFamily="2" charset="-78"/>
              </a:rPr>
              <a:t>سوء رفتارهای پژوهشی</a:t>
            </a:r>
            <a:endParaRPr lang="en-US" sz="3500" b="1" dirty="0">
              <a:solidFill>
                <a:srgbClr val="FF000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500" b="1" dirty="0">
                <a:solidFill>
                  <a:srgbClr val="002060"/>
                </a:solidFill>
                <a:latin typeface="Tahoma" panose="020B0604030504040204" pitchFamily="34" charset="0"/>
                <a:ea typeface="Tahoma" panose="020B0604030504040204" pitchFamily="34" charset="0"/>
                <a:cs typeface="B Nazanin" panose="00000400000000000000" pitchFamily="2" charset="-78"/>
              </a:rPr>
              <a:t>عدم مراعات صداقت </a:t>
            </a:r>
            <a:r>
              <a:rPr lang="ar-SA" sz="3500" b="1" dirty="0">
                <a:solidFill>
                  <a:prstClr val="black"/>
                </a:solidFill>
                <a:latin typeface="Tahoma" panose="020B0604030504040204" pitchFamily="34" charset="0"/>
                <a:ea typeface="Tahoma" panose="020B0604030504040204" pitchFamily="34" charset="0"/>
                <a:cs typeface="B Nazanin" panose="00000400000000000000" pitchFamily="2" charset="-78"/>
              </a:rPr>
              <a:t>در ارائه گزارش کارهای علمی خود برای کسب امتیازات علمی و اداری و ترفیع و ارتقاء </a:t>
            </a:r>
            <a:endParaRPr lang="en-US" sz="3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500" b="1" dirty="0">
                <a:solidFill>
                  <a:srgbClr val="002060"/>
                </a:solidFill>
                <a:latin typeface="Tahoma" panose="020B0604030504040204" pitchFamily="34" charset="0"/>
                <a:ea typeface="Tahoma" panose="020B0604030504040204" pitchFamily="34" charset="0"/>
                <a:cs typeface="B Nazanin" panose="00000400000000000000" pitchFamily="2" charset="-78"/>
              </a:rPr>
              <a:t>جانبداری در فرآیند انجام پژوهش </a:t>
            </a:r>
            <a:r>
              <a:rPr lang="ar-SA" sz="3500" b="1" dirty="0">
                <a:solidFill>
                  <a:prstClr val="black"/>
                </a:solidFill>
                <a:latin typeface="Tahoma" panose="020B0604030504040204" pitchFamily="34" charset="0"/>
                <a:ea typeface="Tahoma" panose="020B0604030504040204" pitchFamily="34" charset="0"/>
                <a:cs typeface="B Nazanin" panose="00000400000000000000" pitchFamily="2" charset="-78"/>
              </a:rPr>
              <a:t>با دخالت دادن پیش فرض ها و تمایلات خود، دیگران یا مؤسسه ی سفارش دهنده ی پژوهش</a:t>
            </a:r>
            <a:endParaRPr lang="en-US" sz="3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500" b="1" dirty="0">
                <a:solidFill>
                  <a:prstClr val="black"/>
                </a:solidFill>
                <a:latin typeface="Tahoma" panose="020B0604030504040204" pitchFamily="34" charset="0"/>
                <a:ea typeface="Tahoma" panose="020B0604030504040204" pitchFamily="34" charset="0"/>
                <a:cs typeface="B Nazanin" pitchFamily="2" charset="-78"/>
              </a:rPr>
              <a:t>عدم ارائه نتایج واقعی پژوهش</a:t>
            </a:r>
            <a:endParaRPr lang="en-US" sz="3500" b="1" dirty="0">
              <a:solidFill>
                <a:prstClr val="black"/>
              </a:solidFill>
              <a:latin typeface="Tahoma" panose="020B0604030504040204" pitchFamily="34" charset="0"/>
              <a:ea typeface="Tahoma" panose="020B0604030504040204" pitchFamily="34" charset="0"/>
              <a:cs typeface="B Nazanin" pitchFamily="2" charset="-78"/>
            </a:endParaRPr>
          </a:p>
          <a:p>
            <a:pPr lvl="0" algn="just" rtl="1"/>
            <a:r>
              <a:rPr lang="ar-SA" sz="3500" b="1" dirty="0">
                <a:solidFill>
                  <a:srgbClr val="002060"/>
                </a:solidFill>
                <a:latin typeface="Tahoma" panose="020B0604030504040204" pitchFamily="34" charset="0"/>
                <a:ea typeface="Tahoma" panose="020B0604030504040204" pitchFamily="34" charset="0"/>
                <a:cs typeface="B Nazanin" panose="00000400000000000000" pitchFamily="2" charset="-78"/>
              </a:rPr>
              <a:t>ابهام و عدم دقت در تدوین گزارش پژوهش </a:t>
            </a:r>
            <a:r>
              <a:rPr lang="ar-SA" sz="3500" b="1" dirty="0">
                <a:solidFill>
                  <a:prstClr val="black"/>
                </a:solidFill>
                <a:latin typeface="Tahoma" panose="020B0604030504040204" pitchFamily="34" charset="0"/>
                <a:ea typeface="Tahoma" panose="020B0604030504040204" pitchFamily="34" charset="0"/>
                <a:cs typeface="B Nazanin" panose="00000400000000000000" pitchFamily="2" charset="-78"/>
              </a:rPr>
              <a:t>با روشن و شفاف نبودن مرز بین دست آوردهای علمی پژوهشگر و یافته های گرفته شده از کار دیگران</a:t>
            </a:r>
            <a:endParaRPr lang="en-US" sz="3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500" b="1" dirty="0">
                <a:solidFill>
                  <a:prstClr val="black"/>
                </a:solidFill>
                <a:latin typeface="Tahoma" panose="020B0604030504040204" pitchFamily="34" charset="0"/>
                <a:ea typeface="Tahoma" panose="020B0604030504040204" pitchFamily="34" charset="0"/>
                <a:cs typeface="B Nazanin" panose="00000400000000000000" pitchFamily="2" charset="-78"/>
              </a:rPr>
              <a:t>بازنویسی گفته های دیگران، بازی با الفاظ، زیاده نویسی، کلی گویی، جزم اندیشی و مصرف گرایی</a:t>
            </a:r>
            <a:endParaRPr lang="en-US" sz="3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sz="3500" dirty="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sz="3500" b="1" dirty="0">
                <a:solidFill>
                  <a:prstClr val="black"/>
                </a:solidFill>
                <a:latin typeface="Tahoma" panose="020B0604030504040204" pitchFamily="34" charset="0"/>
                <a:ea typeface="Tahoma" panose="020B0604030504040204" pitchFamily="34" charset="0"/>
                <a:cs typeface="B Nazanin" panose="00000400000000000000" pitchFamily="2" charset="-78"/>
              </a:rPr>
              <a:t>تعصب، حسادت، کینه و خشم، غرض ورزی عاطفی، توهین و جسارت، تحقیر و استخفاف دیگران، حرمت شکنی، بزرگنمایی خود و موضوع، انفعال در نگره ها و باورها به دلیل دگرباوری، فریب، آزار و اذیت، بهره برداری ناپسند از واژه ها و افراد</a:t>
            </a:r>
            <a:endParaRPr lang="en-US" sz="3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buNone/>
            </a:pPr>
            <a:r>
              <a:rPr lang="en-US" sz="2900" dirty="0">
                <a:solidFill>
                  <a:prstClr val="black"/>
                </a:solidFill>
                <a:latin typeface="Tahoma" panose="020B0604030504040204" pitchFamily="34" charset="0"/>
                <a:ea typeface="Tahoma" panose="020B0604030504040204" pitchFamily="34" charset="0"/>
                <a:cs typeface="B Nazanin" panose="00000400000000000000" pitchFamily="2" charset="-78"/>
              </a:rPr>
              <a:t> </a:t>
            </a:r>
          </a:p>
        </p:txBody>
      </p:sp>
    </p:spTree>
    <p:extLst>
      <p:ext uri="{BB962C8B-B14F-4D97-AF65-F5344CB8AC3E}">
        <p14:creationId xmlns:p14="http://schemas.microsoft.com/office/powerpoint/2010/main" xmlns="" val="2984977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448109" cy="810532"/>
          </a:xfrm>
        </p:spPr>
        <p:txBody>
          <a:bodyPr>
            <a:noAutofit/>
          </a:bodyPr>
          <a:lstStyle/>
          <a:p>
            <a:pPr lvl="0" algn="ctr"/>
            <a:r>
              <a:rPr lang="ar-SA" sz="3600" b="1" dirty="0" smtClean="0">
                <a:solidFill>
                  <a:srgbClr val="0070C0"/>
                </a:solidFill>
                <a:latin typeface="Calibri" panose="020F0502020204030204" pitchFamily="34" charset="0"/>
                <a:ea typeface="Majalla UI"/>
                <a:cs typeface="B Titr" panose="00000700000000000000" pitchFamily="2" charset="-78"/>
              </a:rPr>
              <a:t>مصادیق تخلفات پژوهشی </a:t>
            </a:r>
            <a:endParaRPr lang="fa-IR" sz="3600" dirty="0"/>
          </a:p>
        </p:txBody>
      </p:sp>
      <p:sp>
        <p:nvSpPr>
          <p:cNvPr id="3" name="Content Placeholder 2"/>
          <p:cNvSpPr>
            <a:spLocks noGrp="1"/>
          </p:cNvSpPr>
          <p:nvPr>
            <p:ph idx="1"/>
          </p:nvPr>
        </p:nvSpPr>
        <p:spPr>
          <a:xfrm>
            <a:off x="838199" y="1397725"/>
            <a:ext cx="10761617" cy="4779237"/>
          </a:xfrm>
        </p:spPr>
        <p:txBody>
          <a:bodyPr/>
          <a:lstStyle/>
          <a:p>
            <a:pPr lvl="0" algn="just" rtl="1"/>
            <a:r>
              <a:rPr lang="fa-IR" sz="3200"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الف. </a:t>
            </a:r>
            <a:r>
              <a:rPr lang="ar-SA" sz="3200"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آثار سوء رفتارهای پژوهشی</a:t>
            </a:r>
            <a:endParaRPr lang="en-US"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استفاده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و استناد به منابع مشکوک و فاقد اعتبار علمی(مجله، سایت حامی مقاله و نویسندهی مقاله)</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استفاده خلاف واقعیت از عناوینی مانند دکتر، کارشناس ارشد، استاد، دانشیار، استادیار و</a:t>
            </a:r>
            <a:r>
              <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در آثار پژوهشی</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هرگونه حذف و تغییر در نشانی اصلی نویسنده یا نویسندگان مقالات علمی</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عدم استفاده از واژه های متناسب با کار انجام شده نظیر ترجمه، تألیف،  تصنیف، تحقیق</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52133" y="146763"/>
            <a:ext cx="6469038" cy="740344"/>
          </a:xfrm>
        </p:spPr>
        <p:txBody>
          <a:bodyPr>
            <a:normAutofit/>
          </a:bodyPr>
          <a:lstStyle/>
          <a:p>
            <a:pPr algn="ctr" rtl="1"/>
            <a:r>
              <a:rPr lang="ar-SA" sz="3600" b="1" dirty="0" smtClean="0">
                <a:solidFill>
                  <a:srgbClr val="0070C0"/>
                </a:solidFill>
                <a:latin typeface="Calibri" panose="020F0502020204030204" pitchFamily="34" charset="0"/>
                <a:ea typeface="Majalla UI"/>
                <a:cs typeface="B Titr" panose="00000700000000000000" pitchFamily="2" charset="-78"/>
              </a:rPr>
              <a:t>مصادیق </a:t>
            </a:r>
            <a:r>
              <a:rPr lang="ar-SA" sz="3600" b="1" dirty="0">
                <a:solidFill>
                  <a:srgbClr val="0070C0"/>
                </a:solidFill>
                <a:latin typeface="Calibri" panose="020F0502020204030204" pitchFamily="34" charset="0"/>
                <a:ea typeface="Majalla UI"/>
                <a:cs typeface="B Titr" panose="00000700000000000000" pitchFamily="2" charset="-78"/>
              </a:rPr>
              <a:t>تخلفات پژوهشی </a:t>
            </a:r>
            <a:endParaRPr lang="en-US" sz="3600" b="1" dirty="0">
              <a:solidFill>
                <a:srgbClr val="0070C0"/>
              </a:solidFill>
              <a:latin typeface="Calibri" panose="020F0502020204030204" pitchFamily="34" charset="0"/>
              <a:ea typeface="Majalla UI"/>
              <a:cs typeface="B Titr" panose="00000700000000000000" pitchFamily="2" charset="-78"/>
            </a:endParaRPr>
          </a:p>
        </p:txBody>
      </p:sp>
      <p:sp>
        <p:nvSpPr>
          <p:cNvPr id="5" name="Content Placeholder 2"/>
          <p:cNvSpPr>
            <a:spLocks noGrp="1"/>
          </p:cNvSpPr>
          <p:nvPr>
            <p:ph idx="1"/>
          </p:nvPr>
        </p:nvSpPr>
        <p:spPr>
          <a:xfrm>
            <a:off x="425354" y="1091823"/>
            <a:ext cx="11341290" cy="5486398"/>
          </a:xfrm>
        </p:spPr>
        <p:txBody>
          <a:bodyPr>
            <a:normAutofit/>
          </a:bodyPr>
          <a:lstStyle/>
          <a:p>
            <a:pPr marL="0" lvl="0" indent="0" algn="just" rtl="1">
              <a:buNone/>
            </a:pPr>
            <a:r>
              <a:rPr lang="fa-IR" sz="3200"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ب. </a:t>
            </a:r>
            <a:r>
              <a:rPr lang="ar-SA" sz="3200"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عدم </a:t>
            </a:r>
            <a:r>
              <a:rPr lang="ar-SA" sz="3200" b="1" dirty="0">
                <a:solidFill>
                  <a:srgbClr val="FF0000"/>
                </a:solidFill>
                <a:latin typeface="Tahoma" panose="020B0604030504040204" pitchFamily="34" charset="0"/>
                <a:ea typeface="Tahoma" panose="020B0604030504040204" pitchFamily="34" charset="0"/>
                <a:cs typeface="B Nazanin" panose="00000400000000000000" pitchFamily="2" charset="-78"/>
              </a:rPr>
              <a:t>تعهد و مسئولیت نسبت به ذینفعان</a:t>
            </a:r>
            <a:endParaRPr lang="en-US" sz="3200" b="1" dirty="0">
              <a:solidFill>
                <a:srgbClr val="FF000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عدم رعایت منافع ذینفعان در تمام مراحل پژوهش</a:t>
            </a:r>
            <a:endPar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sz="2700" b="1" dirty="0">
                <a:solidFill>
                  <a:srgbClr val="00B0F0"/>
                </a:solidFill>
                <a:latin typeface="Tahoma" panose="020B0604030504040204" pitchFamily="34" charset="0"/>
                <a:ea typeface="Tahoma" panose="020B0604030504040204" pitchFamily="34" charset="0"/>
                <a:cs typeface="B Nazanin" panose="00000400000000000000" pitchFamily="2" charset="-78"/>
              </a:rPr>
              <a:t>انتساب غیر واقعی پژوهش به افراد فاقد هویت واقعی و فرد یا افرادی که هیچ نقشی در پژوهش ندارند و حذف مؤلف حقیقی (فرد یا افرادی که نقش به سزایی در جنبه های علمی پژوهش داشته اند) از فهرست نویسندگان</a:t>
            </a:r>
            <a:endParaRPr lang="en-US" sz="2700" b="1" dirty="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در تمامی کارهای نوشتاری مشارکتی، باید نام کلیه کسانی که در انجام پژوهش، جمع آوری داده ها و نظیر آن مشارکت علمی داشته اند به عنوان مؤلف ذکر شود</a:t>
            </a:r>
            <a:r>
              <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در صورت عدم رضایت آنان، یک یا چند مؤلف مجاز به استفاده از داده های آنها نمی </a:t>
            </a: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باشند</a:t>
            </a:r>
            <a:r>
              <a:rPr lang="fa-IR"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endPar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1643530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ar-SA" sz="3600" b="1" dirty="0" smtClean="0">
                <a:solidFill>
                  <a:srgbClr val="0070C0"/>
                </a:solidFill>
                <a:latin typeface="Calibri" panose="020F0502020204030204" pitchFamily="34" charset="0"/>
                <a:ea typeface="Majalla UI"/>
                <a:cs typeface="B Titr" panose="00000700000000000000" pitchFamily="2" charset="-78"/>
              </a:rPr>
              <a:t>مصادیق تخلفات پژوهشی </a:t>
            </a:r>
            <a:endParaRPr lang="fa-IR" sz="3600" dirty="0">
              <a:solidFill>
                <a:srgbClr val="C00000"/>
              </a:solidFill>
            </a:endParaRPr>
          </a:p>
        </p:txBody>
      </p:sp>
      <p:sp>
        <p:nvSpPr>
          <p:cNvPr id="3" name="Content Placeholder 2"/>
          <p:cNvSpPr>
            <a:spLocks noGrp="1"/>
          </p:cNvSpPr>
          <p:nvPr>
            <p:ph idx="1"/>
          </p:nvPr>
        </p:nvSpPr>
        <p:spPr/>
        <p:txBody>
          <a:bodyPr>
            <a:normAutofit lnSpcReduction="10000"/>
          </a:bodyPr>
          <a:lstStyle/>
          <a:p>
            <a:pPr lvl="0" algn="r" rtl="1"/>
            <a:r>
              <a:rPr lang="en-US"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fa-IR"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ب. </a:t>
            </a:r>
            <a:r>
              <a:rPr lang="ar-SA"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عدم تعهد و مسئولیت نسبت به </a:t>
            </a:r>
            <a:r>
              <a:rPr lang="ar-SA"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ذینفعان</a:t>
            </a:r>
            <a:r>
              <a:rPr lang="en-US"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 </a:t>
            </a:r>
            <a:r>
              <a:rPr lang="en-US"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
            </a:r>
            <a:br>
              <a:rPr lang="en-US"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br>
            <a:endParaRPr lang="en-US"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عدم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رعایت ترتیب درج اسامی بر اساس سهم هر یک از نویسندگان در نگارش پژوهش و مشارکت خلاقانه آنها</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سوء استفاده از منابع مالی تخصیص داده شده جهت انجام پژوهش</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  </a:t>
            </a:r>
            <a:r>
              <a:rPr lang="ar-SA"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عدم اظهار اطلاعات مربوط به بودجه، افراد و یا مؤسسات حمایت کننده و مرتبط با پژوهش و یا اظهارات غیر واقعی در این ارتباط</a:t>
            </a:r>
            <a:endParaRPr lang="en-US" b="1" dirty="0" smtClean="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عدم اعلان نام مرکزی که پژوهش در آنجا انجام شده</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تهیه و ارسال مقاله با ذکر نام همکاران و بدون اطلاع قبلی آنها از محتوای مقاله و محل ارسال آن</a:t>
            </a:r>
            <a:endParaRPr lang="en-US" b="1" dirty="0" smtClean="0">
              <a:solidFill>
                <a:srgbClr val="00B0F0"/>
              </a:solidFill>
              <a:latin typeface="Tahoma" panose="020B0604030504040204" pitchFamily="34" charset="0"/>
              <a:ea typeface="Tahoma" panose="020B0604030504040204" pitchFamily="34" charset="0"/>
              <a:cs typeface="B Nazanin" panose="00000400000000000000" pitchFamily="2" charset="-78"/>
            </a:endParaRPr>
          </a:p>
          <a:p>
            <a:endParaRPr lang="fa-I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52133" y="146763"/>
            <a:ext cx="6469038" cy="740344"/>
          </a:xfrm>
        </p:spPr>
        <p:txBody>
          <a:bodyPr>
            <a:normAutofit/>
          </a:bodyPr>
          <a:lstStyle/>
          <a:p>
            <a:pPr marL="0" lvl="0" indent="0" algn="ctr" rtl="1"/>
            <a:r>
              <a:rPr lang="ar-SA" sz="3600" b="1" dirty="0" smtClean="0">
                <a:solidFill>
                  <a:srgbClr val="0070C0"/>
                </a:solidFill>
                <a:latin typeface="Calibri" panose="020F0502020204030204" pitchFamily="34" charset="0"/>
                <a:ea typeface="Majalla UI"/>
                <a:cs typeface="B Titr" panose="00000700000000000000" pitchFamily="2" charset="-78"/>
              </a:rPr>
              <a:t>مصادیق تخلفات پژوهشی </a:t>
            </a:r>
            <a:endParaRPr lang="en-US" sz="3600" b="1" dirty="0">
              <a:solidFill>
                <a:srgbClr val="C00000"/>
              </a:solidFill>
              <a:latin typeface="Tahoma" panose="020B0604030504040204" pitchFamily="34" charset="0"/>
              <a:ea typeface="Tahoma" panose="020B0604030504040204" pitchFamily="34" charset="0"/>
              <a:cs typeface="B Nazanin" panose="00000400000000000000" pitchFamily="2" charset="-78"/>
            </a:endParaRPr>
          </a:p>
        </p:txBody>
      </p:sp>
      <p:sp>
        <p:nvSpPr>
          <p:cNvPr id="5" name="Content Placeholder 2"/>
          <p:cNvSpPr>
            <a:spLocks noGrp="1"/>
          </p:cNvSpPr>
          <p:nvPr>
            <p:ph idx="1"/>
          </p:nvPr>
        </p:nvSpPr>
        <p:spPr>
          <a:xfrm>
            <a:off x="425354" y="1091823"/>
            <a:ext cx="11341290" cy="5486398"/>
          </a:xfrm>
        </p:spPr>
        <p:txBody>
          <a:bodyPr>
            <a:normAutofit/>
          </a:bodyPr>
          <a:lstStyle/>
          <a:p>
            <a:pPr lvl="0" algn="just" rtl="1"/>
            <a:r>
              <a:rPr lang="fa-IR"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ج. </a:t>
            </a:r>
            <a:r>
              <a:rPr lang="ar-SA"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عدم رعایت حقوق آزمودنی</a:t>
            </a:r>
            <a:r>
              <a:rPr lang="fa-IR"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 </a:t>
            </a:r>
            <a:r>
              <a:rPr lang="ar-SA"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ها</a:t>
            </a:r>
            <a:endParaRPr lang="fa-IR"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عدم </a:t>
            </a:r>
            <a:r>
              <a:rPr lang="ar-SA" sz="3200" b="1" dirty="0">
                <a:solidFill>
                  <a:prstClr val="black"/>
                </a:solidFill>
                <a:latin typeface="Tahoma" panose="020B0604030504040204" pitchFamily="34" charset="0"/>
                <a:ea typeface="Tahoma" panose="020B0604030504040204" pitchFamily="34" charset="0"/>
                <a:cs typeface="B Nazanin" panose="00000400000000000000" pitchFamily="2" charset="-78"/>
              </a:rPr>
              <a:t>معرفی مناسب پژوهشگر به </a:t>
            </a:r>
            <a:r>
              <a:rPr lang="ar-SA"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آزمودنی</a:t>
            </a:r>
            <a:r>
              <a:rPr lang="fa-IR"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ها </a:t>
            </a:r>
            <a:r>
              <a:rPr lang="ar-SA" sz="3200" b="1" dirty="0">
                <a:solidFill>
                  <a:prstClr val="black"/>
                </a:solidFill>
                <a:latin typeface="Tahoma" panose="020B0604030504040204" pitchFamily="34" charset="0"/>
                <a:ea typeface="Tahoma" panose="020B0604030504040204" pitchFamily="34" charset="0"/>
                <a:cs typeface="B Nazanin" panose="00000400000000000000" pitchFamily="2" charset="-78"/>
              </a:rPr>
              <a:t>و ارائه ی اطلاعات نادرست </a:t>
            </a:r>
            <a:r>
              <a:rPr lang="ar-SA"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درباره</a:t>
            </a:r>
            <a:r>
              <a:rPr lang="fa-IR"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ی </a:t>
            </a:r>
            <a:r>
              <a:rPr lang="ar-SA" sz="3200" b="1" dirty="0">
                <a:solidFill>
                  <a:prstClr val="black"/>
                </a:solidFill>
                <a:latin typeface="Tahoma" panose="020B0604030504040204" pitchFamily="34" charset="0"/>
                <a:ea typeface="Tahoma" panose="020B0604030504040204" pitchFamily="34" charset="0"/>
                <a:cs typeface="B Nazanin" panose="00000400000000000000" pitchFamily="2" charset="-78"/>
              </a:rPr>
              <a:t>خود به آنها</a:t>
            </a:r>
            <a:endParaRPr lang="en-US" sz="32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200" b="1" dirty="0">
                <a:solidFill>
                  <a:srgbClr val="00B0F0"/>
                </a:solidFill>
                <a:latin typeface="Tahoma" panose="020B0604030504040204" pitchFamily="34" charset="0"/>
                <a:ea typeface="Tahoma" panose="020B0604030504040204" pitchFamily="34" charset="0"/>
                <a:cs typeface="B Nazanin" panose="00000400000000000000" pitchFamily="2" charset="-78"/>
              </a:rPr>
              <a:t>عدم روشنگری آغازین در خصوص پژوهش (نوع پرسش های پژوهش، درجه ی حساسیت این پرسش ها و تأثیرهای احتمالی پژوهش بر آنها) به </a:t>
            </a:r>
            <a:r>
              <a:rPr lang="ar-SA" sz="32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آزمودنی</a:t>
            </a:r>
            <a:r>
              <a:rPr lang="fa-IR" sz="32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 </a:t>
            </a:r>
            <a:r>
              <a:rPr lang="ar-SA" sz="32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ها</a:t>
            </a:r>
            <a:endParaRPr lang="en-US" sz="3200" b="1" dirty="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sz="3200" b="1" dirty="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sz="3200" b="1" dirty="0">
                <a:solidFill>
                  <a:prstClr val="black"/>
                </a:solidFill>
                <a:latin typeface="Tahoma" panose="020B0604030504040204" pitchFamily="34" charset="0"/>
                <a:ea typeface="Tahoma" panose="020B0604030504040204" pitchFamily="34" charset="0"/>
                <a:cs typeface="B Nazanin" panose="00000400000000000000" pitchFamily="2" charset="-78"/>
              </a:rPr>
              <a:t>اجبار آزمودنیها جهت مشارکت در پژوهش</a:t>
            </a:r>
            <a:endParaRPr lang="en-US" sz="32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sz="3200" b="1" dirty="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sz="3200" b="1" dirty="0">
                <a:solidFill>
                  <a:srgbClr val="00B0F0"/>
                </a:solidFill>
                <a:latin typeface="Tahoma" panose="020B0604030504040204" pitchFamily="34" charset="0"/>
                <a:ea typeface="Tahoma" panose="020B0604030504040204" pitchFamily="34" charset="0"/>
                <a:cs typeface="B Nazanin" panose="00000400000000000000" pitchFamily="2" charset="-78"/>
              </a:rPr>
              <a:t>عدم رعایت حریم خصوصی </a:t>
            </a:r>
            <a:r>
              <a:rPr lang="ar-SA" sz="32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آزمودنیها</a:t>
            </a:r>
          </a:p>
        </p:txBody>
      </p:sp>
    </p:spTree>
    <p:extLst>
      <p:ext uri="{BB962C8B-B14F-4D97-AF65-F5344CB8AC3E}">
        <p14:creationId xmlns:p14="http://schemas.microsoft.com/office/powerpoint/2010/main" xmlns="" val="750832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normAutofit/>
          </a:bodyPr>
          <a:lstStyle/>
          <a:p>
            <a:pPr lvl="0" algn="ctr"/>
            <a:r>
              <a:rPr lang="ar-SA" sz="3200" b="1" dirty="0" smtClean="0">
                <a:solidFill>
                  <a:srgbClr val="0070C0"/>
                </a:solidFill>
                <a:latin typeface="Calibri" panose="020F0502020204030204" pitchFamily="34" charset="0"/>
                <a:ea typeface="Majalla UI"/>
                <a:cs typeface="B Titr" panose="00000700000000000000" pitchFamily="2" charset="-78"/>
              </a:rPr>
              <a:t>مصادیق تخلفات پژوهشی </a:t>
            </a:r>
            <a:endParaRPr lang="fa-IR" sz="3200" dirty="0">
              <a:solidFill>
                <a:srgbClr val="C00000"/>
              </a:solidFill>
            </a:endParaRPr>
          </a:p>
        </p:txBody>
      </p:sp>
      <p:sp>
        <p:nvSpPr>
          <p:cNvPr id="3" name="Content Placeholder 2"/>
          <p:cNvSpPr>
            <a:spLocks noGrp="1"/>
          </p:cNvSpPr>
          <p:nvPr>
            <p:ph idx="1"/>
          </p:nvPr>
        </p:nvSpPr>
        <p:spPr>
          <a:xfrm>
            <a:off x="838199" y="1306286"/>
            <a:ext cx="10578737" cy="4870677"/>
          </a:xfrm>
        </p:spPr>
        <p:txBody>
          <a:bodyPr/>
          <a:lstStyle/>
          <a:p>
            <a:pPr lvl="0" algn="r" rtl="1"/>
            <a:r>
              <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fa-IR"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ج. </a:t>
            </a:r>
            <a:r>
              <a:rPr lang="ar-SA"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عدم رعایت حقوق آزمودنی</a:t>
            </a:r>
            <a:r>
              <a:rPr lang="fa-IR" dirty="0" smtClean="0">
                <a:solidFill>
                  <a:srgbClr val="C00000"/>
                </a:solidFill>
                <a:latin typeface="Tahoma" panose="020B0604030504040204" pitchFamily="34" charset="0"/>
                <a:ea typeface="Tahoma" panose="020B0604030504040204" pitchFamily="34" charset="0"/>
                <a:cs typeface="B Nazanin" panose="00000400000000000000" pitchFamily="2" charset="-78"/>
              </a:rPr>
              <a:t> </a:t>
            </a:r>
            <a:r>
              <a:rPr lang="ar-SA" dirty="0" smtClean="0">
                <a:solidFill>
                  <a:srgbClr val="C00000"/>
                </a:solidFill>
                <a:latin typeface="Tahoma" panose="020B0604030504040204" pitchFamily="34" charset="0"/>
                <a:ea typeface="Tahoma" panose="020B0604030504040204" pitchFamily="34" charset="0"/>
                <a:cs typeface="B Nazanin" panose="00000400000000000000" pitchFamily="2" charset="-78"/>
              </a:rPr>
              <a:t>ها</a:t>
            </a:r>
            <a:r>
              <a:rPr lang="en-US" dirty="0" smtClean="0">
                <a:solidFill>
                  <a:srgbClr val="C00000"/>
                </a:solidFill>
                <a:latin typeface="Tahoma" panose="020B0604030504040204" pitchFamily="34" charset="0"/>
                <a:ea typeface="Tahoma" panose="020B0604030504040204" pitchFamily="34" charset="0"/>
                <a:cs typeface="B Nazanin" panose="00000400000000000000" pitchFamily="2" charset="-78"/>
              </a:rPr>
              <a:t/>
            </a:r>
            <a:br>
              <a:rPr lang="en-US" dirty="0" smtClean="0">
                <a:solidFill>
                  <a:srgbClr val="C00000"/>
                </a:solidFill>
                <a:latin typeface="Tahoma" panose="020B0604030504040204" pitchFamily="34" charset="0"/>
                <a:ea typeface="Tahoma" panose="020B0604030504040204" pitchFamily="34" charset="0"/>
                <a:cs typeface="B Nazanin" panose="00000400000000000000" pitchFamily="2" charset="-78"/>
              </a:rPr>
            </a:br>
            <a:endParaRPr lang="fa-IR"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استفاده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و کاربرد اطلاعات مربوط به آزمودنی ها در شرایط خارج از هدف های پژوهشی و یا برای مقاصد شخصی</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عدم رعایت رازداری و ناشناخته ماندن آزمودنی ها در پژوهش (افشای هویت)</a:t>
            </a:r>
            <a:endParaRPr lang="en-US" b="1" dirty="0" smtClean="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افشای عناوین و نتایج فعالیت های پژوهشی که جنبه محرمانه دارند</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انتشار اسرار و اطلاعات اشخاص یا نهادها، بدون اطلاع و مجوز صاحبان حق</a:t>
            </a:r>
            <a:endParaRPr lang="en-US" b="1" dirty="0" smtClean="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عدم رعایت سلامت، ایمنی، ضوابط و استانداردهای لازم جهت حفاظت و آسایش آزمودنی های (انسان، حيوان، گیاه، اشیاء، اسناد و مدارک، آثار باستانی و محلی) در حین پژوهش به بهانه پیشرفت علم و منافع جامعه</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79429" y="406070"/>
            <a:ext cx="6277188" cy="482204"/>
          </a:xfrm>
        </p:spPr>
        <p:txBody>
          <a:bodyPr>
            <a:normAutofit fontScale="90000"/>
          </a:bodyPr>
          <a:lstStyle/>
          <a:p>
            <a:pPr algn="ctr" rtl="1"/>
            <a:r>
              <a:rPr lang="ar-SA" sz="4000" b="1" dirty="0" smtClean="0">
                <a:solidFill>
                  <a:srgbClr val="0070C0"/>
                </a:solidFill>
                <a:latin typeface="Calibri" panose="020F0502020204030204" pitchFamily="34" charset="0"/>
                <a:ea typeface="Majalla UI"/>
                <a:cs typeface="B Titr" panose="00000700000000000000" pitchFamily="2" charset="-78"/>
              </a:rPr>
              <a:t>مصادیق </a:t>
            </a:r>
            <a:r>
              <a:rPr lang="ar-SA" sz="4000" b="1" dirty="0">
                <a:solidFill>
                  <a:srgbClr val="0070C0"/>
                </a:solidFill>
                <a:latin typeface="Calibri" panose="020F0502020204030204" pitchFamily="34" charset="0"/>
                <a:ea typeface="Majalla UI"/>
                <a:cs typeface="B Titr" panose="00000700000000000000" pitchFamily="2" charset="-78"/>
              </a:rPr>
              <a:t>تخلفات پژوهشی </a:t>
            </a:r>
            <a:endParaRPr lang="en-US" sz="4000" b="1" dirty="0">
              <a:solidFill>
                <a:srgbClr val="0070C0"/>
              </a:solidFill>
              <a:latin typeface="Calibri" panose="020F0502020204030204" pitchFamily="34" charset="0"/>
              <a:ea typeface="Majalla UI"/>
              <a:cs typeface="B Titr" panose="00000700000000000000" pitchFamily="2" charset="-78"/>
            </a:endParaRPr>
          </a:p>
        </p:txBody>
      </p:sp>
      <p:sp>
        <p:nvSpPr>
          <p:cNvPr id="5" name="Content Placeholder 2"/>
          <p:cNvSpPr>
            <a:spLocks noGrp="1"/>
          </p:cNvSpPr>
          <p:nvPr>
            <p:ph idx="1"/>
          </p:nvPr>
        </p:nvSpPr>
        <p:spPr>
          <a:xfrm>
            <a:off x="384411" y="1267097"/>
            <a:ext cx="11341290" cy="4820194"/>
          </a:xfrm>
        </p:spPr>
        <p:txBody>
          <a:bodyPr>
            <a:normAutofit/>
          </a:bodyPr>
          <a:lstStyle/>
          <a:p>
            <a:pPr marL="0" lvl="0" indent="0" algn="r" rtl="1">
              <a:buNone/>
            </a:pPr>
            <a:r>
              <a:rPr lang="fa-IR" sz="33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د. </a:t>
            </a:r>
            <a:r>
              <a:rPr lang="ar-SA" sz="34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جعل </a:t>
            </a:r>
            <a:r>
              <a:rPr lang="ar-SA" sz="3400" b="1" dirty="0">
                <a:solidFill>
                  <a:srgbClr val="C00000"/>
                </a:solidFill>
                <a:latin typeface="Tahoma" panose="020B0604030504040204" pitchFamily="34" charset="0"/>
                <a:ea typeface="Tahoma" panose="020B0604030504040204" pitchFamily="34" charset="0"/>
                <a:cs typeface="B Nazanin" panose="00000400000000000000" pitchFamily="2" charset="-78"/>
              </a:rPr>
              <a:t>داده </a:t>
            </a:r>
            <a:r>
              <a:rPr lang="ar-SA" sz="34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ها</a:t>
            </a:r>
            <a:endParaRPr lang="fa-IR" sz="3400" b="1" dirty="0" smtClean="0">
              <a:solidFill>
                <a:srgbClr val="C00000"/>
              </a:solidFill>
              <a:latin typeface="Tahoma" panose="020B0604030504040204" pitchFamily="34" charset="0"/>
              <a:ea typeface="Tahoma" panose="020B0604030504040204" pitchFamily="34" charset="0"/>
              <a:cs typeface="B Nazanin" panose="00000400000000000000" pitchFamily="2" charset="-78"/>
            </a:endParaRPr>
          </a:p>
          <a:p>
            <a:pPr algn="just" rtl="1"/>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ساخت، ثبت و انتشار داده ها با نتایج یک پژوهش یا محصول علمی به صورتی که تمام یا بخشی از داده ها با نتایج مذکور اصلا وجود نداشته یا غیر واقعی باشد. مانند</a:t>
            </a:r>
            <a:r>
              <a:rPr lang="ar-SA" sz="25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endParaRPr lang="fa-IR" sz="2500"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ارائه ی نتیجه های ساختگی به عنوان نتیجه های آزمایش یا خروجی دستگاههای اندازه گیری با نرم افزار</a:t>
            </a:r>
            <a:endParaRPr lang="en-US"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500" b="1" dirty="0">
                <a:solidFill>
                  <a:srgbClr val="00B0F0"/>
                </a:solidFill>
                <a:latin typeface="Tahoma" panose="020B0604030504040204" pitchFamily="34" charset="0"/>
                <a:ea typeface="Tahoma" panose="020B0604030504040204" pitchFamily="34" charset="0"/>
                <a:cs typeface="B Nazanin" panose="00000400000000000000" pitchFamily="2" charset="-78"/>
              </a:rPr>
              <a:t>جابه جا کردن نتیجه های یک بررسی با نتیجه های بررسی دیگر</a:t>
            </a:r>
            <a:endParaRPr lang="en-US" sz="2500" b="1" dirty="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ساختن داده های غیر واقعی و یا دادن گزارش غیر واقعی یا ثبت غیر واقعی از آنچه روی نداده است.</a:t>
            </a:r>
            <a:endParaRPr lang="en-US"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500" b="1" dirty="0">
                <a:solidFill>
                  <a:srgbClr val="00B0F0"/>
                </a:solidFill>
                <a:latin typeface="Tahoma" panose="020B0604030504040204" pitchFamily="34" charset="0"/>
                <a:ea typeface="Tahoma" panose="020B0604030504040204" pitchFamily="34" charset="0"/>
                <a:cs typeface="B Nazanin" panose="00000400000000000000" pitchFamily="2" charset="-78"/>
              </a:rPr>
              <a:t>ارائه اطلاعات ساختگی که در واقع هیچ اقدامی برای گردآوری آنها نشده است.</a:t>
            </a:r>
            <a:endParaRPr lang="en-US" sz="2500" b="1" dirty="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داده سازی و استفاده از داده های مشابه جوامع تحقیقاتی </a:t>
            </a:r>
            <a:r>
              <a:rPr lang="ar-SA" sz="25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دیگر</a:t>
            </a:r>
            <a:endParaRPr lang="en-US"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251157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661315" y="0"/>
            <a:ext cx="6469038" cy="740344"/>
          </a:xfrm>
        </p:spPr>
        <p:txBody>
          <a:bodyPr>
            <a:normAutofit/>
          </a:bodyPr>
          <a:lstStyle/>
          <a:p>
            <a:pPr algn="ctr" rtl="1"/>
            <a:r>
              <a:rPr lang="ar-SA" sz="4000" b="1" dirty="0" smtClean="0">
                <a:solidFill>
                  <a:srgbClr val="0070C0"/>
                </a:solidFill>
                <a:latin typeface="Calibri" panose="020F0502020204030204" pitchFamily="34" charset="0"/>
                <a:ea typeface="Majalla UI"/>
                <a:cs typeface="B Titr" panose="00000700000000000000" pitchFamily="2" charset="-78"/>
              </a:rPr>
              <a:t>مصادیق </a:t>
            </a:r>
            <a:r>
              <a:rPr lang="ar-SA" sz="4000" b="1" dirty="0">
                <a:solidFill>
                  <a:srgbClr val="0070C0"/>
                </a:solidFill>
                <a:latin typeface="Calibri" panose="020F0502020204030204" pitchFamily="34" charset="0"/>
                <a:ea typeface="Majalla UI"/>
                <a:cs typeface="B Titr" panose="00000700000000000000" pitchFamily="2" charset="-78"/>
              </a:rPr>
              <a:t>تخلفات پژوهشی </a:t>
            </a:r>
            <a:endParaRPr lang="en-US" sz="4000" b="1" dirty="0">
              <a:solidFill>
                <a:srgbClr val="0070C0"/>
              </a:solidFill>
              <a:latin typeface="Calibri" panose="020F0502020204030204" pitchFamily="34" charset="0"/>
              <a:ea typeface="Majalla UI"/>
              <a:cs typeface="B Titr" panose="00000700000000000000" pitchFamily="2" charset="-78"/>
            </a:endParaRPr>
          </a:p>
        </p:txBody>
      </p:sp>
      <p:sp>
        <p:nvSpPr>
          <p:cNvPr id="5" name="Content Placeholder 2"/>
          <p:cNvSpPr>
            <a:spLocks noGrp="1"/>
          </p:cNvSpPr>
          <p:nvPr>
            <p:ph idx="1"/>
          </p:nvPr>
        </p:nvSpPr>
        <p:spPr>
          <a:xfrm>
            <a:off x="384410" y="740344"/>
            <a:ext cx="11530085" cy="5933411"/>
          </a:xfrm>
        </p:spPr>
        <p:txBody>
          <a:bodyPr>
            <a:normAutofit/>
          </a:bodyPr>
          <a:lstStyle/>
          <a:p>
            <a:pPr marL="0" indent="0" algn="r" rtl="1">
              <a:buNone/>
            </a:pPr>
            <a:r>
              <a:rPr lang="fa-IR" sz="3300" dirty="0" smtClean="0">
                <a:solidFill>
                  <a:srgbClr val="C00000"/>
                </a:solidFill>
                <a:latin typeface="Tahoma" panose="020B0604030504040204" pitchFamily="34" charset="0"/>
                <a:ea typeface="Tahoma" panose="020B0604030504040204" pitchFamily="34" charset="0"/>
                <a:cs typeface="B Nazanin" panose="00000400000000000000" pitchFamily="2" charset="-78"/>
              </a:rPr>
              <a:t>ه. </a:t>
            </a:r>
            <a:r>
              <a:rPr lang="ar-SA" sz="3400"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تحریف </a:t>
            </a:r>
            <a:r>
              <a:rPr lang="ar-SA" sz="3400" dirty="0">
                <a:solidFill>
                  <a:srgbClr val="C00000"/>
                </a:solidFill>
                <a:latin typeface="Tahoma" panose="020B0604030504040204" pitchFamily="34" charset="0"/>
                <a:ea typeface="Tahoma" panose="020B0604030504040204" pitchFamily="34" charset="0"/>
                <a:cs typeface="B Nazanin" panose="00000400000000000000" pitchFamily="2" charset="-78"/>
              </a:rPr>
              <a:t>داده ها</a:t>
            </a:r>
            <a:endParaRPr lang="fa-IR" sz="3400" dirty="0">
              <a:solidFill>
                <a:srgbClr val="C00000"/>
              </a:solidFill>
              <a:latin typeface="Tahoma" panose="020B0604030504040204" pitchFamily="34" charset="0"/>
              <a:ea typeface="Tahoma" panose="020B0604030504040204" pitchFamily="34" charset="0"/>
              <a:cs typeface="B Nazanin" panose="00000400000000000000" pitchFamily="2" charset="-78"/>
            </a:endParaRPr>
          </a:p>
          <a:p>
            <a:pPr algn="just" rtl="1"/>
            <a:r>
              <a:rPr lang="ar-SA" sz="2700" b="1" dirty="0">
                <a:latin typeface="Tahoma" panose="020B0604030504040204" pitchFamily="34" charset="0"/>
                <a:ea typeface="Tahoma" panose="020B0604030504040204" pitchFamily="34" charset="0"/>
                <a:cs typeface="B Nazanin" panose="00000400000000000000" pitchFamily="2" charset="-78"/>
              </a:rPr>
              <a:t>دستکاری یا حذف عمدی کامل یا بخشی از داده ها، مراحل، </a:t>
            </a:r>
            <a:r>
              <a:rPr lang="ar-SA" sz="2700" b="1" dirty="0" smtClean="0">
                <a:latin typeface="Tahoma" panose="020B0604030504040204" pitchFamily="34" charset="0"/>
                <a:ea typeface="Tahoma" panose="020B0604030504040204" pitchFamily="34" charset="0"/>
                <a:cs typeface="B Nazanin" panose="00000400000000000000" pitchFamily="2" charset="-78"/>
              </a:rPr>
              <a:t>روش</a:t>
            </a:r>
            <a:r>
              <a:rPr lang="fa-IR" sz="2700" b="1" dirty="0" smtClean="0">
                <a:latin typeface="Tahoma" panose="020B0604030504040204" pitchFamily="34" charset="0"/>
                <a:ea typeface="Tahoma" panose="020B0604030504040204" pitchFamily="34" charset="0"/>
                <a:cs typeface="B Nazanin" panose="00000400000000000000" pitchFamily="2" charset="-78"/>
              </a:rPr>
              <a:t> </a:t>
            </a:r>
            <a:r>
              <a:rPr lang="ar-SA" sz="2700" b="1" dirty="0" smtClean="0">
                <a:latin typeface="Tahoma" panose="020B0604030504040204" pitchFamily="34" charset="0"/>
                <a:ea typeface="Tahoma" panose="020B0604030504040204" pitchFamily="34" charset="0"/>
                <a:cs typeface="B Nazanin" panose="00000400000000000000" pitchFamily="2" charset="-78"/>
              </a:rPr>
              <a:t>ها</a:t>
            </a:r>
            <a:r>
              <a:rPr lang="ar-SA" sz="2700" b="1" dirty="0">
                <a:latin typeface="Tahoma" panose="020B0604030504040204" pitchFamily="34" charset="0"/>
                <a:ea typeface="Tahoma" panose="020B0604030504040204" pitchFamily="34" charset="0"/>
                <a:cs typeface="B Nazanin" panose="00000400000000000000" pitchFamily="2" charset="-78"/>
              </a:rPr>
              <a:t>، تجهیزات و مواد مورد استفاده در مطالعه و پژوهش به صورتی که با داده یا یافته های واقعی متفاوت باشد. مانند:</a:t>
            </a:r>
            <a:endParaRPr lang="en-US" sz="2700" b="1" dirty="0">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ارائه </a:t>
            </a:r>
            <a:r>
              <a:rPr lang="ar-SA" sz="2700" b="1" dirty="0">
                <a:solidFill>
                  <a:srgbClr val="00B0F0"/>
                </a:solidFill>
                <a:latin typeface="Tahoma" panose="020B0604030504040204" pitchFamily="34" charset="0"/>
                <a:ea typeface="Tahoma" panose="020B0604030504040204" pitchFamily="34" charset="0"/>
                <a:cs typeface="B Nazanin" panose="00000400000000000000" pitchFamily="2" charset="-78"/>
              </a:rPr>
              <a:t>ی مراحل آزمایشگاهی یا فرایندهای غیر واقعی تحلیل، برای رسیدن به نتیجه هایی که در مقاله داده شده </a:t>
            </a:r>
            <a:r>
              <a:rPr lang="ar-SA"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است.</a:t>
            </a:r>
            <a:endParaRPr lang="fa-IR" sz="2700" b="1" dirty="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latin typeface="Tahoma" panose="020B0604030504040204" pitchFamily="34" charset="0"/>
                <a:ea typeface="Tahoma" panose="020B0604030504040204" pitchFamily="34" charset="0"/>
                <a:cs typeface="B Nazanin" panose="00000400000000000000" pitchFamily="2" charset="-78"/>
              </a:rPr>
              <a:t>دست </a:t>
            </a:r>
            <a:r>
              <a:rPr lang="ar-SA" sz="2700" b="1" dirty="0">
                <a:latin typeface="Tahoma" panose="020B0604030504040204" pitchFamily="34" charset="0"/>
                <a:ea typeface="Tahoma" panose="020B0604030504040204" pitchFamily="34" charset="0"/>
                <a:cs typeface="B Nazanin" panose="00000400000000000000" pitchFamily="2" charset="-78"/>
              </a:rPr>
              <a:t>کاری نتیجه های به دست آمده از شبیه سازی با آزمایشهای </a:t>
            </a:r>
            <a:r>
              <a:rPr lang="ar-SA" sz="2700" b="1" dirty="0" smtClean="0">
                <a:latin typeface="Tahoma" panose="020B0604030504040204" pitchFamily="34" charset="0"/>
                <a:ea typeface="Tahoma" panose="020B0604030504040204" pitchFamily="34" charset="0"/>
                <a:cs typeface="B Nazanin" panose="00000400000000000000" pitchFamily="2" charset="-78"/>
              </a:rPr>
              <a:t>تجربی</a:t>
            </a:r>
            <a:endParaRPr lang="fa-IR" sz="2700" b="1" dirty="0">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حذف </a:t>
            </a:r>
            <a:r>
              <a:rPr lang="ar-SA" sz="2700" b="1" dirty="0">
                <a:solidFill>
                  <a:srgbClr val="00B0F0"/>
                </a:solidFill>
                <a:latin typeface="Tahoma" panose="020B0604030504040204" pitchFamily="34" charset="0"/>
                <a:ea typeface="Tahoma" panose="020B0604030504040204" pitchFamily="34" charset="0"/>
                <a:cs typeface="B Nazanin" panose="00000400000000000000" pitchFamily="2" charset="-78"/>
              </a:rPr>
              <a:t>بخشی از داده ها، نتیجه های آزمایشگاهی، یا بخشی از تحلیل های نظری که ارائه ی آنها، نتیجه های به دست آمده را مورد تردید قرار می </a:t>
            </a:r>
            <a:r>
              <a:rPr lang="ar-SA"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دهد</a:t>
            </a:r>
            <a:r>
              <a:rPr lang="fa-IR"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a:t>
            </a:r>
            <a:endParaRPr lang="fa-IR" sz="2700" b="1" dirty="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latin typeface="Tahoma" panose="020B0604030504040204" pitchFamily="34" charset="0"/>
                <a:ea typeface="Tahoma" panose="020B0604030504040204" pitchFamily="34" charset="0"/>
                <a:cs typeface="B Nazanin" panose="00000400000000000000" pitchFamily="2" charset="-78"/>
              </a:rPr>
              <a:t>استفاده </a:t>
            </a:r>
            <a:r>
              <a:rPr lang="ar-SA" sz="2700" b="1" dirty="0">
                <a:latin typeface="Tahoma" panose="020B0604030504040204" pitchFamily="34" charset="0"/>
                <a:ea typeface="Tahoma" panose="020B0604030504040204" pitchFamily="34" charset="0"/>
                <a:cs typeface="B Nazanin" panose="00000400000000000000" pitchFamily="2" charset="-78"/>
              </a:rPr>
              <a:t>از نرم افزارهای مختلف برای ایجاد تغییرهای غیر واقعی مورد نظر در شکل ها یا </a:t>
            </a:r>
            <a:r>
              <a:rPr lang="ar-SA" sz="2700" b="1" dirty="0" smtClean="0">
                <a:latin typeface="Tahoma" panose="020B0604030504040204" pitchFamily="34" charset="0"/>
                <a:ea typeface="Tahoma" panose="020B0604030504040204" pitchFamily="34" charset="0"/>
                <a:cs typeface="B Nazanin" panose="00000400000000000000" pitchFamily="2" charset="-78"/>
              </a:rPr>
              <a:t>نمودارها</a:t>
            </a:r>
            <a:endParaRPr lang="fa-IR" sz="2700" b="1" dirty="0">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2817139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4224"/>
          </a:xfrm>
        </p:spPr>
        <p:txBody>
          <a:bodyPr>
            <a:normAutofit/>
          </a:bodyPr>
          <a:lstStyle/>
          <a:p>
            <a:pPr algn="ctr"/>
            <a:r>
              <a:rPr lang="ar-SA" sz="3600" b="1" dirty="0" smtClean="0">
                <a:solidFill>
                  <a:srgbClr val="0070C0"/>
                </a:solidFill>
                <a:latin typeface="Calibri" panose="020F0502020204030204" pitchFamily="34" charset="0"/>
                <a:ea typeface="Majalla UI"/>
                <a:cs typeface="B Titr" panose="00000700000000000000" pitchFamily="2" charset="-78"/>
              </a:rPr>
              <a:t>مصادیق تخلفات پژوهشی </a:t>
            </a:r>
            <a:endParaRPr lang="fa-IR" sz="3600" dirty="0">
              <a:solidFill>
                <a:srgbClr val="C00000"/>
              </a:solidFill>
            </a:endParaRPr>
          </a:p>
        </p:txBody>
      </p:sp>
      <p:sp>
        <p:nvSpPr>
          <p:cNvPr id="3" name="Content Placeholder 2"/>
          <p:cNvSpPr>
            <a:spLocks noGrp="1"/>
          </p:cNvSpPr>
          <p:nvPr>
            <p:ph idx="1"/>
          </p:nvPr>
        </p:nvSpPr>
        <p:spPr>
          <a:xfrm>
            <a:off x="838200" y="1528354"/>
            <a:ext cx="10515600" cy="4648609"/>
          </a:xfrm>
        </p:spPr>
        <p:txBody>
          <a:bodyPr/>
          <a:lstStyle/>
          <a:p>
            <a:pPr lvl="1" algn="r" rtl="1">
              <a:buFont typeface="Wingdings" panose="05000000000000000000" pitchFamily="2" charset="2"/>
              <a:buChar char="ü"/>
            </a:pPr>
            <a:r>
              <a:rPr lang="fa-IR"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ه. </a:t>
            </a:r>
            <a:r>
              <a:rPr lang="ar-SA"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تحریف داده ها</a:t>
            </a:r>
            <a:r>
              <a:rPr lang="fa-IR"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
            </a:r>
            <a:br>
              <a:rPr lang="fa-IR"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br>
            <a:endParaRPr lang="fa-IR" sz="3200" b="1" dirty="0" smtClean="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دست </a:t>
            </a:r>
            <a:r>
              <a:rPr lang="ar-SA"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کاری شرایط آزمایشگاه برای رسیدن به نتیجه های دلخواه</a:t>
            </a:r>
            <a:endParaRPr lang="fa-IR"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خوش رنگ و آب جلوه دادن یا بزرگنمایی امور کوچک با هدف پنهان کردن واقعیات بزرگتر</a:t>
            </a:r>
            <a:endParaRPr lang="fa-IR"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دست بردن در داده ها، حذف، تعدیل و یا اضافه کردن به داده ها به نحوی که آنچه ارائه می شود کاری نو بنماید و یا نظریهای خاص با اینکار درست جلوه کند</a:t>
            </a:r>
            <a:r>
              <a:rPr lang="fa-IR"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p>
          <a:p>
            <a:pPr lvl="1" algn="just" rtl="1">
              <a:buFont typeface="Wingdings" panose="05000000000000000000" pitchFamily="2" charset="2"/>
              <a:buChar char="ü"/>
            </a:pP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دستکاری کردن عمدی در دستگاه</a:t>
            </a:r>
            <a:r>
              <a:rPr lang="fa-IR"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ها و روند تحقیق و آزمایش به نحوی که نظریهای خاص درست یا غلط جلوه کند</a:t>
            </a:r>
            <a:r>
              <a:rPr lang="fa-IR"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p>
          <a:p>
            <a:pPr lvl="1" algn="just" rtl="1">
              <a:buFont typeface="Wingdings" panose="05000000000000000000" pitchFamily="2" charset="2"/>
              <a:buChar char="ü"/>
            </a:pPr>
            <a:r>
              <a:rPr lang="ar-SA"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بیان ادعا یا پدیده ای که واقعی نباشد</a:t>
            </a:r>
            <a:r>
              <a:rPr lang="fa-IR"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rPr>
              <a:t>.</a:t>
            </a:r>
            <a:endParaRPr lang="en-US" sz="2700" b="1" dirty="0" smtClean="0">
              <a:solidFill>
                <a:srgbClr val="00B0F0"/>
              </a:solidFill>
              <a:latin typeface="Tahoma" panose="020B0604030504040204" pitchFamily="34" charset="0"/>
              <a:ea typeface="Tahoma" panose="020B0604030504040204" pitchFamily="34" charset="0"/>
              <a:cs typeface="B Nazanin" panose="00000400000000000000" pitchFamily="2" charset="-78"/>
            </a:endParaRPr>
          </a:p>
          <a:p>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661315" y="191069"/>
            <a:ext cx="6469038" cy="740344"/>
          </a:xfrm>
        </p:spPr>
        <p:txBody>
          <a:bodyPr>
            <a:normAutofit/>
          </a:bodyPr>
          <a:lstStyle/>
          <a:p>
            <a:pPr algn="ctr" rtl="1"/>
            <a:r>
              <a:rPr lang="ar-SA" sz="3600" b="1" dirty="0" smtClean="0">
                <a:solidFill>
                  <a:srgbClr val="0070C0"/>
                </a:solidFill>
                <a:latin typeface="Calibri" panose="020F0502020204030204" pitchFamily="34" charset="0"/>
                <a:ea typeface="Majalla UI"/>
                <a:cs typeface="B Titr" panose="00000700000000000000" pitchFamily="2" charset="-78"/>
              </a:rPr>
              <a:t>مصادیق </a:t>
            </a:r>
            <a:r>
              <a:rPr lang="ar-SA" sz="3600" b="1" dirty="0">
                <a:solidFill>
                  <a:srgbClr val="0070C0"/>
                </a:solidFill>
                <a:latin typeface="Calibri" panose="020F0502020204030204" pitchFamily="34" charset="0"/>
                <a:ea typeface="Majalla UI"/>
                <a:cs typeface="B Titr" panose="00000700000000000000" pitchFamily="2" charset="-78"/>
              </a:rPr>
              <a:t>تخلفات پژوهشی </a:t>
            </a:r>
            <a:endParaRPr lang="en-US" sz="3600" b="1" dirty="0">
              <a:solidFill>
                <a:srgbClr val="0070C0"/>
              </a:solidFill>
              <a:latin typeface="Calibri" panose="020F0502020204030204" pitchFamily="34" charset="0"/>
              <a:ea typeface="Majalla UI"/>
              <a:cs typeface="B Titr" panose="00000700000000000000" pitchFamily="2" charset="-78"/>
            </a:endParaRPr>
          </a:p>
        </p:txBody>
      </p:sp>
      <p:sp>
        <p:nvSpPr>
          <p:cNvPr id="5" name="Content Placeholder 2"/>
          <p:cNvSpPr>
            <a:spLocks noGrp="1"/>
          </p:cNvSpPr>
          <p:nvPr>
            <p:ph idx="1"/>
          </p:nvPr>
        </p:nvSpPr>
        <p:spPr>
          <a:xfrm>
            <a:off x="384410" y="1026947"/>
            <a:ext cx="11530085" cy="5619513"/>
          </a:xfrm>
        </p:spPr>
        <p:txBody>
          <a:bodyPr>
            <a:normAutofit/>
          </a:bodyPr>
          <a:lstStyle/>
          <a:p>
            <a:pPr marL="0" lvl="0" indent="0" algn="r" rtl="1">
              <a:buNone/>
            </a:pPr>
            <a:r>
              <a:rPr lang="fa-IR"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و. </a:t>
            </a:r>
            <a:r>
              <a:rPr lang="ar-SA" sz="32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سرقت </a:t>
            </a:r>
            <a:r>
              <a:rPr lang="ar-SA" sz="3200" b="1" dirty="0">
                <a:solidFill>
                  <a:srgbClr val="C00000"/>
                </a:solidFill>
                <a:latin typeface="Tahoma" panose="020B0604030504040204" pitchFamily="34" charset="0"/>
                <a:ea typeface="Tahoma" panose="020B0604030504040204" pitchFamily="34" charset="0"/>
                <a:cs typeface="B Nazanin" panose="00000400000000000000" pitchFamily="2" charset="-78"/>
              </a:rPr>
              <a:t>علمی</a:t>
            </a:r>
            <a:endParaRPr lang="en-US" sz="3200" b="1" dirty="0">
              <a:solidFill>
                <a:srgbClr val="C0000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کپی </a:t>
            </a:r>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برداری کامل یا بخشی از یافته های پژوهشی با محصولات علمی بدون استناد و ارجاع مناسب به صاحب اثر. شامل: </a:t>
            </a:r>
            <a:endPar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اقتباس نزدیک افکار و الفاظ نویسنده ی </a:t>
            </a: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دیگر</a:t>
            </a:r>
            <a:endPar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تناظر </a:t>
            </a:r>
            <a:r>
              <a:rPr lang="ar-SA" sz="2700" b="1" dirty="0">
                <a:solidFill>
                  <a:srgbClr val="0070C0"/>
                </a:solidFill>
                <a:latin typeface="Tahoma" panose="020B0604030504040204" pitchFamily="34" charset="0"/>
                <a:ea typeface="Tahoma" panose="020B0604030504040204" pitchFamily="34" charset="0"/>
                <a:cs typeface="B Nazanin" panose="00000400000000000000" pitchFamily="2" charset="-78"/>
              </a:rPr>
              <a:t>یک به یک در بیان اندیشه ها و شباهت های ساختاری در </a:t>
            </a:r>
            <a:r>
              <a:rPr lang="ar-SA"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نوشتار</a:t>
            </a:r>
            <a:endParaRPr lang="fa-IR" sz="2700" b="1" dirty="0">
              <a:solidFill>
                <a:srgbClr val="0070C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انتساب </a:t>
            </a:r>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ایده ها، نظریات، فرآیندها، نتیجه ها یا کلمه های دیگران به خود، بدون ارجاع مناسب و با نیت ارائه بعنوان کار </a:t>
            </a: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خویش</a:t>
            </a:r>
            <a:endPar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استفاده </a:t>
            </a:r>
            <a:r>
              <a:rPr lang="ar-SA" sz="2700" b="1" dirty="0">
                <a:solidFill>
                  <a:srgbClr val="0070C0"/>
                </a:solidFill>
                <a:latin typeface="Tahoma" panose="020B0604030504040204" pitchFamily="34" charset="0"/>
                <a:ea typeface="Tahoma" panose="020B0604030504040204" pitchFamily="34" charset="0"/>
                <a:cs typeface="B Nazanin" panose="00000400000000000000" pitchFamily="2" charset="-78"/>
              </a:rPr>
              <a:t>کردن از نظریات یا کارکرد افرد دیگر و ارائه آن بعنوان کار خود بدون ذکر نام و یا دادن اعتبار به </a:t>
            </a:r>
            <a:r>
              <a:rPr lang="ar-SA"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آنها</a:t>
            </a:r>
            <a:endParaRPr lang="en-US"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endParaRPr>
          </a:p>
          <a:p>
            <a:pPr lvl="0" algn="just" rtl="1">
              <a:buFont typeface="Wingdings" panose="05000000000000000000" pitchFamily="2" charset="2"/>
              <a:buChar char="ü"/>
            </a:pP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عدم رعایت ارجاع دهی </a:t>
            </a:r>
            <a:endParaRPr lang="en-US"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buFont typeface="Wingdings" panose="05000000000000000000" pitchFamily="2" charset="2"/>
              <a:buChar char="ü"/>
            </a:pPr>
            <a:r>
              <a:rPr lang="ar-SA"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کپی برداری با ترجمه مستقیم اغلب، شامل استفاده یک پاراگراف یا بیشتر، از منبع اصلی به شکل "کلمه به کلمه" یا "جمله به جمله" (بدون پاورقی) میباشد</a:t>
            </a:r>
            <a:r>
              <a:rPr lang="en-US" sz="3200"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a:t>
            </a:r>
            <a:endParaRPr lang="fa-IR" sz="3200" b="1" dirty="0" smtClean="0">
              <a:solidFill>
                <a:srgbClr val="0070C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endParaRPr lang="fa-IR" sz="2700" b="1" dirty="0">
              <a:solidFill>
                <a:srgbClr val="0070C0"/>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4108848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1294" y="1107583"/>
            <a:ext cx="9511657" cy="4919730"/>
          </a:xfrm>
        </p:spPr>
        <p:txBody>
          <a:bodyPr>
            <a:normAutofit/>
          </a:bodyPr>
          <a:lstStyle/>
          <a:p>
            <a:r>
              <a:rPr lang="fa-IR" sz="6600" b="1" dirty="0">
                <a:solidFill>
                  <a:srgbClr val="0070C0"/>
                </a:solidFill>
                <a:latin typeface="Calibri" panose="020F0502020204030204" pitchFamily="34" charset="0"/>
                <a:ea typeface="Majalla UI"/>
                <a:cs typeface="B Titr" panose="00000700000000000000" pitchFamily="2" charset="-78"/>
              </a:rPr>
              <a:t>کارگاه آموزش مقاله </a:t>
            </a:r>
            <a:r>
              <a:rPr lang="fa-IR" sz="6600" b="1" dirty="0" smtClean="0">
                <a:solidFill>
                  <a:srgbClr val="0070C0"/>
                </a:solidFill>
                <a:latin typeface="Calibri" panose="020F0502020204030204" pitchFamily="34" charset="0"/>
                <a:ea typeface="Majalla UI"/>
                <a:cs typeface="B Titr" panose="00000700000000000000" pitchFamily="2" charset="-78"/>
              </a:rPr>
              <a:t>نویسی</a:t>
            </a:r>
            <a:br>
              <a:rPr lang="fa-IR" sz="6600" b="1" dirty="0" smtClean="0">
                <a:solidFill>
                  <a:srgbClr val="0070C0"/>
                </a:solidFill>
                <a:latin typeface="Calibri" panose="020F0502020204030204" pitchFamily="34" charset="0"/>
                <a:ea typeface="Majalla UI"/>
                <a:cs typeface="B Titr" panose="00000700000000000000" pitchFamily="2" charset="-78"/>
              </a:rPr>
            </a:br>
            <a:r>
              <a:rPr lang="fa-IR" sz="6600" b="1" dirty="0">
                <a:solidFill>
                  <a:srgbClr val="0070C0"/>
                </a:solidFill>
                <a:latin typeface="Calibri" panose="020F0502020204030204" pitchFamily="34" charset="0"/>
                <a:ea typeface="Majalla UI"/>
                <a:cs typeface="B Titr" panose="00000700000000000000" pitchFamily="2" charset="-78"/>
              </a:rPr>
              <a:t/>
            </a:r>
            <a:br>
              <a:rPr lang="fa-IR" sz="6600" b="1" dirty="0">
                <a:solidFill>
                  <a:srgbClr val="0070C0"/>
                </a:solidFill>
                <a:latin typeface="Calibri" panose="020F0502020204030204" pitchFamily="34" charset="0"/>
                <a:ea typeface="Majalla UI"/>
                <a:cs typeface="B Titr" panose="00000700000000000000" pitchFamily="2" charset="-78"/>
              </a:rPr>
            </a:br>
            <a:r>
              <a:rPr lang="fa-IR" dirty="0" smtClean="0">
                <a:solidFill>
                  <a:srgbClr val="002060"/>
                </a:solidFill>
              </a:rPr>
              <a:t/>
            </a:r>
            <a:br>
              <a:rPr lang="fa-IR" dirty="0" smtClean="0">
                <a:solidFill>
                  <a:srgbClr val="002060"/>
                </a:solidFill>
              </a:rPr>
            </a:br>
            <a:r>
              <a:rPr lang="fa-IR" sz="2000" dirty="0">
                <a:solidFill>
                  <a:prstClr val="black"/>
                </a:solidFill>
                <a:latin typeface="Tahoma" panose="020B0604030504040204" pitchFamily="34" charset="0"/>
                <a:ea typeface="Tahoma" panose="020B0604030504040204" pitchFamily="34" charset="0"/>
                <a:cs typeface="B Nazanin" panose="00000400000000000000" pitchFamily="2" charset="-78"/>
              </a:rPr>
              <a:t>مدرس: </a:t>
            </a:r>
            <a:r>
              <a:rPr lang="fa-IR" sz="2000" dirty="0" smtClean="0">
                <a:solidFill>
                  <a:prstClr val="black"/>
                </a:solidFill>
                <a:latin typeface="Tahoma" panose="020B0604030504040204" pitchFamily="34" charset="0"/>
                <a:ea typeface="Tahoma" panose="020B0604030504040204" pitchFamily="34" charset="0"/>
                <a:cs typeface="B Nazanin" panose="00000400000000000000" pitchFamily="2" charset="-78"/>
              </a:rPr>
              <a:t>دکتر محمود </a:t>
            </a:r>
            <a:r>
              <a:rPr lang="fa-IR" sz="2000" dirty="0">
                <a:solidFill>
                  <a:prstClr val="black"/>
                </a:solidFill>
                <a:latin typeface="Tahoma" panose="020B0604030504040204" pitchFamily="34" charset="0"/>
                <a:ea typeface="Tahoma" panose="020B0604030504040204" pitchFamily="34" charset="0"/>
                <a:cs typeface="B Nazanin" panose="00000400000000000000" pitchFamily="2" charset="-78"/>
              </a:rPr>
              <a:t>رضا </a:t>
            </a:r>
            <a:r>
              <a:rPr lang="fa-IR" sz="2000" dirty="0" smtClean="0">
                <a:solidFill>
                  <a:prstClr val="black"/>
                </a:solidFill>
                <a:latin typeface="Tahoma" panose="020B0604030504040204" pitchFamily="34" charset="0"/>
                <a:ea typeface="Tahoma" panose="020B0604030504040204" pitchFamily="34" charset="0"/>
                <a:cs typeface="B Nazanin" panose="00000400000000000000" pitchFamily="2" charset="-78"/>
              </a:rPr>
              <a:t>شاکرمی دانشیار گروه برق دانشگاه لرستان</a:t>
            </a:r>
            <a:endParaRPr lang="fa-IR" sz="2000"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848705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9721"/>
          </a:xfrm>
        </p:spPr>
        <p:txBody>
          <a:bodyPr>
            <a:normAutofit/>
          </a:bodyPr>
          <a:lstStyle/>
          <a:p>
            <a:pPr lvl="0" algn="ctr"/>
            <a:r>
              <a:rPr lang="ar-SA" sz="3600" b="1" dirty="0" smtClean="0">
                <a:solidFill>
                  <a:srgbClr val="0070C0"/>
                </a:solidFill>
                <a:latin typeface="Calibri" panose="020F0502020204030204" pitchFamily="34" charset="0"/>
                <a:ea typeface="Majalla UI"/>
                <a:cs typeface="B Titr" panose="00000700000000000000" pitchFamily="2" charset="-78"/>
              </a:rPr>
              <a:t>مصادیق تخلفات پژوهشی </a:t>
            </a:r>
            <a:endParaRPr lang="fa-IR" sz="3600" dirty="0">
              <a:solidFill>
                <a:srgbClr val="C00000"/>
              </a:solidFill>
            </a:endParaRPr>
          </a:p>
        </p:txBody>
      </p:sp>
      <p:sp>
        <p:nvSpPr>
          <p:cNvPr id="3" name="Content Placeholder 2"/>
          <p:cNvSpPr>
            <a:spLocks noGrp="1"/>
          </p:cNvSpPr>
          <p:nvPr>
            <p:ph idx="1"/>
          </p:nvPr>
        </p:nvSpPr>
        <p:spPr>
          <a:xfrm>
            <a:off x="838200" y="1175657"/>
            <a:ext cx="10515600" cy="5001306"/>
          </a:xfrm>
        </p:spPr>
        <p:txBody>
          <a:bodyPr>
            <a:normAutofit fontScale="92500" lnSpcReduction="20000"/>
          </a:bodyPr>
          <a:lstStyle/>
          <a:p>
            <a:pPr lvl="1" algn="r" rtl="1">
              <a:buNone/>
            </a:pPr>
            <a:r>
              <a:rPr lang="fa-IR" sz="35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و. </a:t>
            </a:r>
            <a:r>
              <a:rPr lang="ar-SA" sz="35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سرقت علمی</a:t>
            </a:r>
            <a:r>
              <a:rPr lang="en-US" sz="3500" dirty="0" smtClean="0">
                <a:solidFill>
                  <a:srgbClr val="C00000"/>
                </a:solidFill>
                <a:latin typeface="Tahoma" panose="020B0604030504040204" pitchFamily="34" charset="0"/>
                <a:ea typeface="Tahoma" panose="020B0604030504040204" pitchFamily="34" charset="0"/>
                <a:cs typeface="B Nazanin" panose="00000400000000000000" pitchFamily="2" charset="-78"/>
              </a:rPr>
              <a:t/>
            </a:r>
            <a:br>
              <a:rPr lang="en-US" sz="3500" dirty="0" smtClean="0">
                <a:solidFill>
                  <a:srgbClr val="C00000"/>
                </a:solidFill>
                <a:latin typeface="Tahoma" panose="020B0604030504040204" pitchFamily="34" charset="0"/>
                <a:ea typeface="Tahoma" panose="020B0604030504040204" pitchFamily="34" charset="0"/>
                <a:cs typeface="B Nazanin" panose="00000400000000000000" pitchFamily="2" charset="-78"/>
              </a:rPr>
            </a:br>
            <a:endParaRPr lang="fa-IR" sz="3500" b="1" dirty="0" smtClean="0">
              <a:solidFill>
                <a:srgbClr val="0070C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استفاده </a:t>
            </a:r>
            <a:r>
              <a:rPr lang="ar-SA"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یا تقلید از زبان، فکر و یا نوشته نویسنده دیگر و ارائه آن بنام خویش</a:t>
            </a:r>
            <a:endParaRPr lang="fa-IR"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استفاده از کار شخص دیگر به شکل کلمات، فرآورده ها و یا نظریات برای نفع شخصی، بدون ارجاع به کار اولیه</a:t>
            </a:r>
            <a:endParaRPr lang="fa-IR"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ترجمه ی کل یا بخشی از آثار دیگران بدون کسب اجازه از مبادی ذی ربط، و معرفی آن به عنوان یک پژوهش اصیل علمی</a:t>
            </a:r>
            <a:endParaRPr lang="en-US" sz="2700" b="1" dirty="0" smtClean="0">
              <a:solidFill>
                <a:srgbClr val="0070C0"/>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برداشتن اصل یک مقاله و ثبت آن به نام خود در محل دیگر مانند ترجمه یک مقاله</a:t>
            </a:r>
            <a:r>
              <a:rPr lang="en-US"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en-US" sz="2700" b="1" dirty="0" smtClean="0">
                <a:solidFill>
                  <a:prstClr val="black"/>
                </a:solidFill>
                <a:latin typeface="Tahoma" panose="020B0604030504040204" pitchFamily="34" charset="0"/>
                <a:ea typeface="Tahoma" panose="020B0604030504040204" pitchFamily="34" charset="0"/>
              </a:rPr>
              <a:t>ISI</a:t>
            </a:r>
            <a:r>
              <a:rPr lang="en-US"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و چاپ آن در مجلات علمی داخلی</a:t>
            </a:r>
            <a:endParaRPr lang="en-US"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1" algn="just" rtl="1">
              <a:buFont typeface="Wingdings" panose="05000000000000000000" pitchFamily="2" charset="2"/>
              <a:buChar char="ü"/>
            </a:pPr>
            <a:endParaRPr lang="en-US"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buFont typeface="Wingdings" panose="05000000000000000000" pitchFamily="2" charset="2"/>
              <a:buChar char="ü"/>
            </a:pPr>
            <a:r>
              <a:rPr lang="ar-SA"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ارایه مقاله چاپ شده دیگران در سمینارهای داخل یا خارج کشور</a:t>
            </a:r>
            <a:endParaRPr lang="fa-IR" b="1" dirty="0" smtClean="0">
              <a:solidFill>
                <a:srgbClr val="0070C0"/>
              </a:solidFill>
              <a:latin typeface="Tahoma" panose="020B0604030504040204" pitchFamily="34" charset="0"/>
              <a:ea typeface="Tahoma" panose="020B0604030504040204" pitchFamily="34" charset="0"/>
              <a:cs typeface="B Nazanin" panose="00000400000000000000" pitchFamily="2" charset="-78"/>
            </a:endParaRPr>
          </a:p>
          <a:p>
            <a:pPr lvl="0" algn="just" rtl="1">
              <a:buFont typeface="Wingdings" panose="05000000000000000000" pitchFamily="2" charset="2"/>
              <a:buChar char="ü"/>
            </a:pPr>
            <a:r>
              <a:rPr lang="ar-SA" b="1" dirty="0" smtClean="0">
                <a:latin typeface="Tahoma" panose="020B0604030504040204" pitchFamily="34" charset="0"/>
                <a:ea typeface="Tahoma" panose="020B0604030504040204" pitchFamily="34" charset="0"/>
                <a:cs typeface="B Nazanin" panose="00000400000000000000" pitchFamily="2" charset="-78"/>
              </a:rPr>
              <a:t>استفاده کامل یا بخشی از مقالات، پایان نامه و کتب چاپ شده دیگران بدون ارجاع به نویسندگان مقاله، پایان نامه، کتب یا اثر</a:t>
            </a:r>
            <a:endParaRPr lang="fa-IR" b="1" dirty="0" smtClean="0">
              <a:latin typeface="Tahoma" panose="020B0604030504040204" pitchFamily="34" charset="0"/>
              <a:ea typeface="Tahoma" panose="020B0604030504040204" pitchFamily="34" charset="0"/>
              <a:cs typeface="B Nazanin" panose="00000400000000000000" pitchFamily="2" charset="-78"/>
            </a:endParaRPr>
          </a:p>
          <a:p>
            <a:pPr lvl="0" algn="just" rtl="1">
              <a:buFont typeface="Wingdings" panose="05000000000000000000" pitchFamily="2" charset="2"/>
              <a:buChar char="ü"/>
            </a:pPr>
            <a:r>
              <a:rPr lang="ar-SA"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کپی برداری غیر قانونی از نتایج پایان نامه دیگران: عدم رعایت کلیه</a:t>
            </a:r>
            <a:r>
              <a:rPr lang="en-US"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 </a:t>
            </a:r>
            <a:r>
              <a:rPr lang="ar-SA"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ی موازین اخلاقی مرتبط با منابع و آثار چاپی در هنگام استفاده از منابع و آثار الکترونیکی</a:t>
            </a:r>
            <a:endParaRPr lang="fa-IR" b="1" dirty="0" smtClean="0">
              <a:solidFill>
                <a:srgbClr val="0070C0"/>
              </a:solidFill>
              <a:latin typeface="Tahoma" panose="020B0604030504040204" pitchFamily="34" charset="0"/>
              <a:ea typeface="Tahoma" panose="020B0604030504040204" pitchFamily="34" charset="0"/>
              <a:cs typeface="B Nazanin" panose="00000400000000000000" pitchFamily="2" charset="-78"/>
            </a:endParaRPr>
          </a:p>
          <a:p>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688610" y="0"/>
            <a:ext cx="6469038" cy="740344"/>
          </a:xfrm>
        </p:spPr>
        <p:txBody>
          <a:bodyPr>
            <a:normAutofit/>
          </a:bodyPr>
          <a:lstStyle/>
          <a:p>
            <a:pPr algn="ctr" rtl="1"/>
            <a:r>
              <a:rPr lang="ar-SA" sz="2800" b="1" dirty="0" smtClean="0">
                <a:solidFill>
                  <a:srgbClr val="0070C0"/>
                </a:solidFill>
                <a:latin typeface="Calibri" panose="020F0502020204030204" pitchFamily="34" charset="0"/>
                <a:ea typeface="Majalla UI"/>
                <a:cs typeface="B Titr" panose="00000700000000000000" pitchFamily="2" charset="-78"/>
              </a:rPr>
              <a:t>مصادیق </a:t>
            </a:r>
            <a:r>
              <a:rPr lang="ar-SA" sz="2800" b="1" dirty="0">
                <a:solidFill>
                  <a:srgbClr val="0070C0"/>
                </a:solidFill>
                <a:latin typeface="Calibri" panose="020F0502020204030204" pitchFamily="34" charset="0"/>
                <a:ea typeface="Majalla UI"/>
                <a:cs typeface="B Titr" panose="00000700000000000000" pitchFamily="2" charset="-78"/>
              </a:rPr>
              <a:t>تخلفات پژوهشی </a:t>
            </a:r>
            <a:endParaRPr lang="en-US" sz="2800" b="1" dirty="0">
              <a:solidFill>
                <a:srgbClr val="0070C0"/>
              </a:solidFill>
              <a:latin typeface="Calibri" panose="020F0502020204030204" pitchFamily="34" charset="0"/>
              <a:ea typeface="Majalla UI"/>
              <a:cs typeface="B Titr" panose="00000700000000000000" pitchFamily="2" charset="-78"/>
            </a:endParaRPr>
          </a:p>
        </p:txBody>
      </p:sp>
      <p:sp>
        <p:nvSpPr>
          <p:cNvPr id="5" name="Content Placeholder 2"/>
          <p:cNvSpPr>
            <a:spLocks noGrp="1"/>
          </p:cNvSpPr>
          <p:nvPr>
            <p:ph idx="1"/>
          </p:nvPr>
        </p:nvSpPr>
        <p:spPr>
          <a:xfrm>
            <a:off x="357115" y="849527"/>
            <a:ext cx="11530085" cy="5906116"/>
          </a:xfrm>
        </p:spPr>
        <p:txBody>
          <a:bodyPr>
            <a:normAutofit fontScale="62500" lnSpcReduction="20000"/>
          </a:bodyPr>
          <a:lstStyle/>
          <a:p>
            <a:pPr lvl="0" algn="just" rtl="1">
              <a:buNone/>
            </a:pPr>
            <a:r>
              <a:rPr lang="fa-IR" sz="54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و. </a:t>
            </a:r>
            <a:r>
              <a:rPr lang="ar-SA" sz="54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سرقت علمی</a:t>
            </a:r>
            <a:endParaRPr lang="en-US" sz="5100" b="1" dirty="0" smtClean="0">
              <a:solidFill>
                <a:srgbClr val="00B0F0"/>
              </a:solidFill>
              <a:latin typeface="Tahoma" panose="020B0604030504040204" pitchFamily="34" charset="0"/>
              <a:ea typeface="Tahoma" panose="020B0604030504040204" pitchFamily="34" charset="0"/>
              <a:cs typeface="B Nazanin" pitchFamily="2" charset="-78"/>
            </a:endParaRPr>
          </a:p>
          <a:p>
            <a:pPr lvl="0" algn="just" rtl="1">
              <a:buFont typeface="Wingdings" panose="05000000000000000000" pitchFamily="2" charset="2"/>
              <a:buChar char="ü"/>
            </a:pPr>
            <a:r>
              <a:rPr lang="ar-SA" sz="5100" b="1" dirty="0" smtClean="0">
                <a:solidFill>
                  <a:srgbClr val="00B0F0"/>
                </a:solidFill>
                <a:latin typeface="Tahoma" panose="020B0604030504040204" pitchFamily="34" charset="0"/>
                <a:ea typeface="Tahoma" panose="020B0604030504040204" pitchFamily="34" charset="0"/>
                <a:cs typeface="B Nazanin" pitchFamily="2" charset="-78"/>
              </a:rPr>
              <a:t>کپی </a:t>
            </a:r>
            <a:r>
              <a:rPr lang="ar-SA" sz="5100" b="1" dirty="0">
                <a:solidFill>
                  <a:srgbClr val="00B0F0"/>
                </a:solidFill>
                <a:latin typeface="Tahoma" panose="020B0604030504040204" pitchFamily="34" charset="0"/>
                <a:ea typeface="Tahoma" panose="020B0604030504040204" pitchFamily="34" charset="0"/>
                <a:cs typeface="B Nazanin" pitchFamily="2" charset="-78"/>
              </a:rPr>
              <a:t>برداری غیر قانونی از نتایج مقالات: </a:t>
            </a:r>
            <a:r>
              <a:rPr lang="ar-SA" sz="5100" b="1" dirty="0">
                <a:solidFill>
                  <a:prstClr val="black"/>
                </a:solidFill>
                <a:latin typeface="Tahoma" panose="020B0604030504040204" pitchFamily="34" charset="0"/>
                <a:ea typeface="Tahoma" panose="020B0604030504040204" pitchFamily="34" charset="0"/>
                <a:cs typeface="B Nazanin" pitchFamily="2" charset="-78"/>
              </a:rPr>
              <a:t>استفاده از اصل جمله و آوردن آن در مقاله دیگر، بدون ارجاع به متن اصلی و اجازهی کتبی از مالک معنوی آن در صورت استفاده از شکلها، نمودارها، جداول، منحنی، عکس، روش های انجام یک فرآیند، </a:t>
            </a:r>
            <a:r>
              <a:rPr lang="ar-SA" sz="5100" b="1" dirty="0" smtClean="0">
                <a:solidFill>
                  <a:prstClr val="black"/>
                </a:solidFill>
                <a:latin typeface="Tahoma" panose="020B0604030504040204" pitchFamily="34" charset="0"/>
                <a:ea typeface="Tahoma" panose="020B0604030504040204" pitchFamily="34" charset="0"/>
                <a:cs typeface="B Nazanin" pitchFamily="2" charset="-78"/>
              </a:rPr>
              <a:t>پرسشنامه</a:t>
            </a:r>
            <a:r>
              <a:rPr lang="fa-IR" sz="5100" b="1" dirty="0" smtClean="0">
                <a:solidFill>
                  <a:prstClr val="black"/>
                </a:solidFill>
                <a:latin typeface="Tahoma" panose="020B0604030504040204" pitchFamily="34" charset="0"/>
                <a:ea typeface="Tahoma" panose="020B0604030504040204" pitchFamily="34" charset="0"/>
                <a:cs typeface="B Nazanin" pitchFamily="2" charset="-78"/>
              </a:rPr>
              <a:t> </a:t>
            </a:r>
            <a:r>
              <a:rPr lang="ar-SA" sz="5100" b="1" dirty="0" smtClean="0">
                <a:solidFill>
                  <a:prstClr val="black"/>
                </a:solidFill>
                <a:latin typeface="Tahoma" panose="020B0604030504040204" pitchFamily="34" charset="0"/>
                <a:ea typeface="Tahoma" panose="020B0604030504040204" pitchFamily="34" charset="0"/>
                <a:cs typeface="B Nazanin" pitchFamily="2" charset="-78"/>
              </a:rPr>
              <a:t>ی </a:t>
            </a:r>
            <a:r>
              <a:rPr lang="ar-SA" sz="5100" b="1" dirty="0">
                <a:solidFill>
                  <a:prstClr val="black"/>
                </a:solidFill>
                <a:latin typeface="Tahoma" panose="020B0604030504040204" pitchFamily="34" charset="0"/>
                <a:ea typeface="Tahoma" panose="020B0604030504040204" pitchFamily="34" charset="0"/>
                <a:cs typeface="B Nazanin" pitchFamily="2" charset="-78"/>
              </a:rPr>
              <a:t>تدوین شده و هر چیز دیگری که مستقیما توسط مؤلف حاصل نشده باشد.</a:t>
            </a:r>
            <a:endParaRPr lang="fa-IR" sz="5100" b="1" dirty="0">
              <a:solidFill>
                <a:prstClr val="black"/>
              </a:solidFill>
              <a:latin typeface="Tahoma" panose="020B0604030504040204" pitchFamily="34" charset="0"/>
              <a:ea typeface="Tahoma" panose="020B0604030504040204" pitchFamily="34" charset="0"/>
              <a:cs typeface="B Nazanin" pitchFamily="2" charset="-78"/>
            </a:endParaRPr>
          </a:p>
          <a:p>
            <a:pPr lvl="0" algn="just" rtl="1">
              <a:buFont typeface="Wingdings" panose="05000000000000000000" pitchFamily="2" charset="2"/>
              <a:buChar char="ü"/>
            </a:pPr>
            <a:r>
              <a:rPr lang="ar-SA" sz="5100" b="1" dirty="0">
                <a:solidFill>
                  <a:srgbClr val="00B0F0"/>
                </a:solidFill>
                <a:latin typeface="Tahoma" panose="020B0604030504040204" pitchFamily="34" charset="0"/>
                <a:ea typeface="Tahoma" panose="020B0604030504040204" pitchFamily="34" charset="0"/>
                <a:cs typeface="B Nazanin" pitchFamily="2" charset="-78"/>
              </a:rPr>
              <a:t>کپی نمودن جملات"کلمه به کلمه" یا "مونتاژ نمودن پاراگرافها "جمله به جمله" از منابع گوناگون، علیرغم اشاره به مأخذ آنها در انتهای هر جمله یا پاراگراف</a:t>
            </a:r>
            <a:endParaRPr lang="en-US" sz="5100" b="1" dirty="0">
              <a:solidFill>
                <a:srgbClr val="00B0F0"/>
              </a:solidFill>
              <a:latin typeface="Tahoma" panose="020B0604030504040204" pitchFamily="34" charset="0"/>
              <a:ea typeface="Tahoma" panose="020B0604030504040204" pitchFamily="34" charset="0"/>
              <a:cs typeface="B Nazanin" pitchFamily="2" charset="-78"/>
            </a:endParaRPr>
          </a:p>
          <a:p>
            <a:pPr algn="just" rtl="1">
              <a:buFont typeface="Wingdings" panose="05000000000000000000" pitchFamily="2" charset="2"/>
              <a:buChar char="v"/>
            </a:pPr>
            <a:r>
              <a:rPr lang="ar-SA" sz="5100" b="1" dirty="0">
                <a:solidFill>
                  <a:prstClr val="black"/>
                </a:solidFill>
                <a:latin typeface="Tahoma" panose="020B0604030504040204" pitchFamily="34" charset="0"/>
                <a:ea typeface="Tahoma" panose="020B0604030504040204" pitchFamily="34" charset="0"/>
                <a:cs typeface="B Nazanin" pitchFamily="2" charset="-78"/>
              </a:rPr>
              <a:t>تبصره: بیان مستقیم از منبع دیگر با ذکر مرجع صرفا داخل گیومه بلامانع است.</a:t>
            </a:r>
            <a:endParaRPr lang="fa-IR" sz="5100" b="1" dirty="0">
              <a:solidFill>
                <a:prstClr val="black"/>
              </a:solidFill>
              <a:latin typeface="Tahoma" panose="020B0604030504040204" pitchFamily="34" charset="0"/>
              <a:ea typeface="Tahoma" panose="020B0604030504040204" pitchFamily="34" charset="0"/>
              <a:cs typeface="B Nazanin" pitchFamily="2" charset="-78"/>
            </a:endParaRPr>
          </a:p>
          <a:p>
            <a:pPr algn="just" rtl="1">
              <a:buFont typeface="Wingdings" panose="05000000000000000000" pitchFamily="2" charset="2"/>
              <a:buChar char="ü"/>
            </a:pPr>
            <a:r>
              <a:rPr lang="ar-SA" sz="5100" b="1" dirty="0">
                <a:solidFill>
                  <a:srgbClr val="00B0F0"/>
                </a:solidFill>
                <a:latin typeface="Tahoma" panose="020B0604030504040204" pitchFamily="34" charset="0"/>
                <a:ea typeface="Tahoma" panose="020B0604030504040204" pitchFamily="34" charset="0"/>
                <a:cs typeface="B Nazanin" pitchFamily="2" charset="-78"/>
              </a:rPr>
              <a:t>کپی برداری از ساختار یا الگوریتم نوشتاری دیگران، به عبارت دیگر، دنبال کردن الگوی چهارچوب نوشتاری دیگران به همان فرم توضیح</a:t>
            </a:r>
            <a:r>
              <a:rPr lang="en-US" sz="5100" b="1" dirty="0">
                <a:solidFill>
                  <a:prstClr val="black"/>
                </a:solidFill>
                <a:latin typeface="Tahoma" panose="020B0604030504040204" pitchFamily="34" charset="0"/>
                <a:ea typeface="Tahoma" panose="020B0604030504040204" pitchFamily="34" charset="0"/>
                <a:cs typeface="B Nazanin" pitchFamily="2" charset="-78"/>
              </a:rPr>
              <a:t>: </a:t>
            </a:r>
            <a:r>
              <a:rPr lang="ar-SA" sz="5100" b="1" dirty="0">
                <a:solidFill>
                  <a:prstClr val="black"/>
                </a:solidFill>
                <a:latin typeface="Tahoma" panose="020B0604030504040204" pitchFamily="34" charset="0"/>
                <a:ea typeface="Tahoma" panose="020B0604030504040204" pitchFamily="34" charset="0"/>
                <a:cs typeface="B Nazanin" pitchFamily="2" charset="-78"/>
              </a:rPr>
              <a:t>منظور از ساختار یا الگوریتم نوشتار، متدلوژی پژوهش در فرمت تئوری یا روش انجام آزمایش تحقیقاتی است</a:t>
            </a:r>
            <a:r>
              <a:rPr lang="en-US" sz="5100" b="1" dirty="0">
                <a:solidFill>
                  <a:prstClr val="black"/>
                </a:solidFill>
                <a:latin typeface="Tahoma" panose="020B0604030504040204" pitchFamily="34" charset="0"/>
                <a:ea typeface="Tahoma" panose="020B0604030504040204" pitchFamily="34" charset="0"/>
                <a:cs typeface="B Nazanin" pitchFamily="2" charset="-78"/>
              </a:rPr>
              <a:t>. </a:t>
            </a:r>
            <a:r>
              <a:rPr lang="ar-SA" sz="5100" b="1" dirty="0">
                <a:solidFill>
                  <a:prstClr val="black"/>
                </a:solidFill>
                <a:latin typeface="Tahoma" panose="020B0604030504040204" pitchFamily="34" charset="0"/>
                <a:ea typeface="Tahoma" panose="020B0604030504040204" pitchFamily="34" charset="0"/>
                <a:cs typeface="B Nazanin" pitchFamily="2" charset="-78"/>
              </a:rPr>
              <a:t>به عبارت دیگر زمانی می توان از روش تحقیق تئوری یا آزمایشگاهی دیگران استفاده نمود که به روشنی بیان شود که روش برگرفته از کدام منبع یا مرجع </a:t>
            </a:r>
            <a:r>
              <a:rPr lang="ar-SA" sz="5100" b="1" dirty="0" smtClean="0">
                <a:solidFill>
                  <a:prstClr val="black"/>
                </a:solidFill>
                <a:latin typeface="Tahoma" panose="020B0604030504040204" pitchFamily="34" charset="0"/>
                <a:ea typeface="Tahoma" panose="020B0604030504040204" pitchFamily="34" charset="0"/>
                <a:cs typeface="B Nazanin" pitchFamily="2" charset="-78"/>
              </a:rPr>
              <a:t>است</a:t>
            </a:r>
            <a:r>
              <a:rPr lang="fa-IR" sz="5100" b="1" dirty="0" smtClean="0">
                <a:solidFill>
                  <a:prstClr val="black"/>
                </a:solidFill>
                <a:latin typeface="Tahoma" panose="020B0604030504040204" pitchFamily="34" charset="0"/>
                <a:ea typeface="Tahoma" panose="020B0604030504040204" pitchFamily="34" charset="0"/>
                <a:cs typeface="B Nazanin" pitchFamily="2" charset="-78"/>
              </a:rPr>
              <a:t>.</a:t>
            </a:r>
            <a:endParaRPr lang="en-US" sz="5100" b="1" dirty="0">
              <a:solidFill>
                <a:prstClr val="black"/>
              </a:solidFill>
              <a:latin typeface="Tahoma" panose="020B0604030504040204" pitchFamily="34" charset="0"/>
              <a:ea typeface="Tahoma" panose="020B0604030504040204" pitchFamily="34" charset="0"/>
              <a:cs typeface="B Nazanin" pitchFamily="2" charset="-78"/>
            </a:endParaRPr>
          </a:p>
          <a:p>
            <a:pPr marL="0" lvl="0" indent="0" algn="just" rtl="1">
              <a:buNone/>
            </a:pPr>
            <a:endParaRPr lang="en-US" sz="2700"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3384553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688610" y="327547"/>
            <a:ext cx="6469038" cy="740344"/>
          </a:xfrm>
        </p:spPr>
        <p:txBody>
          <a:bodyPr>
            <a:normAutofit/>
          </a:bodyPr>
          <a:lstStyle/>
          <a:p>
            <a:pPr algn="ctr" rtl="1"/>
            <a:r>
              <a:rPr lang="ar-SA" sz="3200" b="1" dirty="0" smtClean="0">
                <a:solidFill>
                  <a:srgbClr val="0070C0"/>
                </a:solidFill>
                <a:latin typeface="Calibri" panose="020F0502020204030204" pitchFamily="34" charset="0"/>
                <a:ea typeface="Majalla UI"/>
                <a:cs typeface="B Titr" panose="00000700000000000000" pitchFamily="2" charset="-78"/>
              </a:rPr>
              <a:t>مصادیق </a:t>
            </a:r>
            <a:r>
              <a:rPr lang="ar-SA" sz="3200" b="1" dirty="0">
                <a:solidFill>
                  <a:srgbClr val="0070C0"/>
                </a:solidFill>
                <a:latin typeface="Calibri" panose="020F0502020204030204" pitchFamily="34" charset="0"/>
                <a:ea typeface="Majalla UI"/>
                <a:cs typeface="B Titr" panose="00000700000000000000" pitchFamily="2" charset="-78"/>
              </a:rPr>
              <a:t>تخلفات پژوهشی </a:t>
            </a:r>
            <a:endParaRPr lang="en-US" sz="3200" b="1" dirty="0">
              <a:solidFill>
                <a:srgbClr val="0070C0"/>
              </a:solidFill>
              <a:latin typeface="Calibri" panose="020F0502020204030204" pitchFamily="34" charset="0"/>
              <a:ea typeface="Majalla UI"/>
              <a:cs typeface="B Titr" panose="00000700000000000000" pitchFamily="2" charset="-78"/>
            </a:endParaRPr>
          </a:p>
        </p:txBody>
      </p:sp>
      <p:sp>
        <p:nvSpPr>
          <p:cNvPr id="5" name="Content Placeholder 2"/>
          <p:cNvSpPr>
            <a:spLocks noGrp="1"/>
          </p:cNvSpPr>
          <p:nvPr>
            <p:ph idx="1"/>
          </p:nvPr>
        </p:nvSpPr>
        <p:spPr>
          <a:xfrm>
            <a:off x="384410" y="1218016"/>
            <a:ext cx="11530085" cy="5264671"/>
          </a:xfrm>
        </p:spPr>
        <p:txBody>
          <a:bodyPr>
            <a:normAutofit lnSpcReduction="10000"/>
          </a:bodyPr>
          <a:lstStyle/>
          <a:p>
            <a:pPr marL="0" lvl="0" indent="0" algn="just" rtl="1">
              <a:buNone/>
            </a:pPr>
            <a:r>
              <a:rPr lang="fa-IR" sz="3200" b="1" dirty="0">
                <a:solidFill>
                  <a:srgbClr val="3333FF"/>
                </a:solidFill>
                <a:latin typeface="Tahoma" panose="020B0604030504040204" pitchFamily="34" charset="0"/>
                <a:ea typeface="Tahoma" panose="020B0604030504040204" pitchFamily="34" charset="0"/>
                <a:cs typeface="B Nazanin" panose="00000400000000000000" pitchFamily="2" charset="-78"/>
              </a:rPr>
              <a:t>ز. </a:t>
            </a:r>
            <a:r>
              <a:rPr lang="ar-SA" sz="3200" b="1" dirty="0">
                <a:solidFill>
                  <a:srgbClr val="3333FF"/>
                </a:solidFill>
                <a:latin typeface="Tahoma" panose="020B0604030504040204" pitchFamily="34" charset="0"/>
                <a:ea typeface="Tahoma" panose="020B0604030504040204" pitchFamily="34" charset="0"/>
                <a:cs typeface="B Nazanin" panose="00000400000000000000" pitchFamily="2" charset="-78"/>
              </a:rPr>
              <a:t>اجاره ی علمی</a:t>
            </a:r>
            <a:endParaRPr lang="en-US" sz="3200" b="1" dirty="0">
              <a:solidFill>
                <a:srgbClr val="3333FF"/>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2500" dirty="0">
                <a:solidFill>
                  <a:prstClr val="black"/>
                </a:solidFill>
                <a:latin typeface="Tahoma" panose="020B0604030504040204" pitchFamily="34" charset="0"/>
                <a:ea typeface="Tahoma" panose="020B0604030504040204" pitchFamily="34" charset="0"/>
                <a:cs typeface="B Nazanin" panose="00000400000000000000" pitchFamily="2" charset="-78"/>
              </a:rPr>
              <a:t>منظور این است که پژوهشگری به جای آنکه خود به انجام پژوهش بپردازد، افرادی را برای این منظور به کار گیرد و خودش در فعالیت پژوهشی چندان تلاش نکند، سپس، بعد از تحویل کار، با دخل و تصرف اندکی در پژوهش صورت گرفته، آن را به نام خود منتشر نماید</a:t>
            </a:r>
            <a:endParaRPr lang="en-US" sz="2500"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0" indent="0" algn="just" rtl="1">
              <a:buNone/>
            </a:pPr>
            <a:r>
              <a:rPr lang="fa-IR" sz="3100" b="1" dirty="0">
                <a:solidFill>
                  <a:srgbClr val="3333FF"/>
                </a:solidFill>
                <a:latin typeface="Tahoma" panose="020B0604030504040204" pitchFamily="34" charset="0"/>
                <a:ea typeface="Tahoma" panose="020B0604030504040204" pitchFamily="34" charset="0"/>
                <a:cs typeface="B Nazanin" panose="00000400000000000000" pitchFamily="2" charset="-78"/>
              </a:rPr>
              <a:t>ح. </a:t>
            </a:r>
            <a:r>
              <a:rPr lang="ar-SA" sz="3100" b="1" dirty="0">
                <a:solidFill>
                  <a:srgbClr val="3333FF"/>
                </a:solidFill>
                <a:latin typeface="Tahoma" panose="020B0604030504040204" pitchFamily="34" charset="0"/>
                <a:ea typeface="Tahoma" panose="020B0604030504040204" pitchFamily="34" charset="0"/>
                <a:cs typeface="B Nazanin" panose="00000400000000000000" pitchFamily="2" charset="-78"/>
              </a:rPr>
              <a:t>عدم رعایت حقوق مالکیت معنوی و مسئولیت پژوهش انجام </a:t>
            </a:r>
            <a:r>
              <a:rPr lang="ar-SA" sz="3100" b="1" dirty="0" smtClean="0">
                <a:solidFill>
                  <a:srgbClr val="3333FF"/>
                </a:solidFill>
                <a:latin typeface="Tahoma" panose="020B0604030504040204" pitchFamily="34" charset="0"/>
                <a:ea typeface="Tahoma" panose="020B0604030504040204" pitchFamily="34" charset="0"/>
                <a:cs typeface="B Nazanin" panose="00000400000000000000" pitchFamily="2" charset="-78"/>
              </a:rPr>
              <a:t>شده</a:t>
            </a:r>
            <a:endParaRPr lang="fa-IR" sz="3100" b="1" dirty="0" smtClean="0">
              <a:solidFill>
                <a:srgbClr val="3333FF"/>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2500" dirty="0">
                <a:solidFill>
                  <a:prstClr val="black"/>
                </a:solidFill>
                <a:latin typeface="Tahoma" panose="020B0604030504040204" pitchFamily="34" charset="0"/>
                <a:ea typeface="Tahoma" panose="020B0604030504040204" pitchFamily="34" charset="0"/>
                <a:cs typeface="B Nazanin" panose="00000400000000000000" pitchFamily="2" charset="-78"/>
              </a:rPr>
              <a:t>چاپ مقاله توسط دانشجو(پس از فارغ التحصیلی) بطوری که استادان راهنما و یا همکاران فعالیت علمی از مفاد آن مطلع </a:t>
            </a:r>
            <a:r>
              <a:rPr lang="ar-SA" sz="2500" dirty="0" smtClean="0">
                <a:solidFill>
                  <a:prstClr val="black"/>
                </a:solidFill>
                <a:latin typeface="Tahoma" panose="020B0604030504040204" pitchFamily="34" charset="0"/>
                <a:ea typeface="Tahoma" panose="020B0604030504040204" pitchFamily="34" charset="0"/>
                <a:cs typeface="B Nazanin" panose="00000400000000000000" pitchFamily="2" charset="-78"/>
              </a:rPr>
              <a:t>نباشند</a:t>
            </a:r>
            <a:r>
              <a:rPr lang="fa-IR" sz="2500"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endParaRPr lang="en-US" sz="2500"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2500" dirty="0">
                <a:solidFill>
                  <a:prstClr val="black"/>
                </a:solidFill>
                <a:latin typeface="Tahoma" panose="020B0604030504040204" pitchFamily="34" charset="0"/>
                <a:ea typeface="Tahoma" panose="020B0604030504040204" pitchFamily="34" charset="0"/>
                <a:cs typeface="B Nazanin" panose="00000400000000000000" pitchFamily="2" charset="-78"/>
              </a:rPr>
              <a:t>نپذیرفتن مسئولیت محتوای مقاله(صحت مطالب مندرج در مقاله)، توسط نویسندگان آن</a:t>
            </a:r>
            <a:endParaRPr lang="en-US" sz="2500"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2500" dirty="0">
                <a:solidFill>
                  <a:prstClr val="black"/>
                </a:solidFill>
                <a:latin typeface="Tahoma" panose="020B0604030504040204" pitchFamily="34" charset="0"/>
                <a:ea typeface="Tahoma" panose="020B0604030504040204" pitchFamily="34" charset="0"/>
                <a:cs typeface="B Nazanin" panose="00000400000000000000" pitchFamily="2" charset="-78"/>
              </a:rPr>
              <a:t>عدم پذیرش مسئولیت گروه پژوهشی و صحت كل پژوهش توسط نویسنده ی مسئول</a:t>
            </a:r>
            <a:endParaRPr lang="en-US" sz="2500"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algn="just" rtl="1">
              <a:lnSpc>
                <a:spcPct val="100000"/>
              </a:lnSpc>
            </a:pPr>
            <a:r>
              <a:rPr lang="ar-SA" sz="2500" dirty="0">
                <a:solidFill>
                  <a:prstClr val="black"/>
                </a:solidFill>
                <a:latin typeface="Tahoma" panose="020B0604030504040204" pitchFamily="34" charset="0"/>
                <a:ea typeface="Tahoma" panose="020B0604030504040204" pitchFamily="34" charset="0"/>
                <a:cs typeface="B Nazanin" panose="00000400000000000000" pitchFamily="2" charset="-78"/>
              </a:rPr>
              <a:t>عدم سپاسگزاری از افراد حقیقی و حقوقی مشارکت کننده در پژوهش، در بخش سپاسگزاری که نویسنده یا نویسندگان بر اساس مستندات، ملزم به ذکر نام آنها بوده اند</a:t>
            </a:r>
            <a:endParaRPr lang="en-US" sz="2500"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algn="just" rtl="1">
              <a:lnSpc>
                <a:spcPct val="100000"/>
              </a:lnSpc>
            </a:pPr>
            <a:r>
              <a:rPr lang="ar-SA" sz="2500" dirty="0">
                <a:solidFill>
                  <a:prstClr val="black"/>
                </a:solidFill>
                <a:latin typeface="Tahoma" panose="020B0604030504040204" pitchFamily="34" charset="0"/>
                <a:ea typeface="Tahoma" panose="020B0604030504040204" pitchFamily="34" charset="0"/>
                <a:cs typeface="B Nazanin" panose="00000400000000000000" pitchFamily="2" charset="-78"/>
              </a:rPr>
              <a:t>انتساب غیر واقعی پژوهش به مؤسسه ای که نقشی در اصل پژوهش مربوطه یا در فعالیت حرفه ای فرد نویسنده نداشته </a:t>
            </a:r>
            <a:r>
              <a:rPr lang="ar-SA" sz="2500"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است.</a:t>
            </a:r>
            <a:endParaRPr lang="fa-IR" sz="3100" dirty="0">
              <a:solidFill>
                <a:srgbClr val="3333FF"/>
              </a:solidFill>
              <a:latin typeface="Tahoma" panose="020B0604030504040204" pitchFamily="34" charset="0"/>
              <a:ea typeface="Tahoma" panose="020B0604030504040204" pitchFamily="34" charset="0"/>
              <a:cs typeface="B Nazanin" panose="00000400000000000000" pitchFamily="2" charset="-78"/>
            </a:endParaRPr>
          </a:p>
          <a:p>
            <a:pPr marL="0" lvl="0" indent="0" algn="just" rtl="1">
              <a:buNone/>
            </a:pPr>
            <a:endParaRPr lang="en-US" dirty="0">
              <a:solidFill>
                <a:srgbClr val="3333FF"/>
              </a:solidFill>
              <a:latin typeface="Tahoma" panose="020B0604030504040204" pitchFamily="34" charset="0"/>
              <a:ea typeface="Tahoma" panose="020B0604030504040204" pitchFamily="34" charset="0"/>
              <a:cs typeface="B Nazanin" panose="00000400000000000000" pitchFamily="2" charset="-78"/>
            </a:endParaRPr>
          </a:p>
          <a:p>
            <a:pPr marL="0" lvl="0" indent="0" algn="just" rtl="1">
              <a:buNone/>
            </a:pPr>
            <a:endParaRPr lang="en-US" sz="3400" dirty="0">
              <a:solidFill>
                <a:srgbClr val="3333FF"/>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1553260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43200" y="109182"/>
            <a:ext cx="6469038" cy="740344"/>
          </a:xfrm>
        </p:spPr>
        <p:txBody>
          <a:bodyPr>
            <a:normAutofit/>
          </a:bodyPr>
          <a:lstStyle/>
          <a:p>
            <a:pPr algn="ctr" rtl="1"/>
            <a:r>
              <a:rPr lang="ar-SA" sz="3200" b="1" dirty="0" smtClean="0">
                <a:solidFill>
                  <a:srgbClr val="0070C0"/>
                </a:solidFill>
                <a:latin typeface="Calibri" panose="020F0502020204030204" pitchFamily="34" charset="0"/>
                <a:ea typeface="Majalla UI"/>
                <a:cs typeface="B Titr" panose="00000700000000000000" pitchFamily="2" charset="-78"/>
              </a:rPr>
              <a:t>مصادیق </a:t>
            </a:r>
            <a:r>
              <a:rPr lang="ar-SA" sz="3200" b="1" dirty="0">
                <a:solidFill>
                  <a:srgbClr val="0070C0"/>
                </a:solidFill>
                <a:latin typeface="Calibri" panose="020F0502020204030204" pitchFamily="34" charset="0"/>
                <a:ea typeface="Majalla UI"/>
                <a:cs typeface="B Titr" panose="00000700000000000000" pitchFamily="2" charset="-78"/>
              </a:rPr>
              <a:t>تخلفات پژوهشی </a:t>
            </a:r>
            <a:endParaRPr lang="en-US" sz="3200" b="1" dirty="0">
              <a:solidFill>
                <a:srgbClr val="0070C0"/>
              </a:solidFill>
              <a:latin typeface="Calibri" panose="020F0502020204030204" pitchFamily="34" charset="0"/>
              <a:ea typeface="Majalla UI"/>
              <a:cs typeface="B Titr" panose="00000700000000000000" pitchFamily="2" charset="-78"/>
            </a:endParaRPr>
          </a:p>
        </p:txBody>
      </p:sp>
      <p:sp>
        <p:nvSpPr>
          <p:cNvPr id="5" name="Content Placeholder 2"/>
          <p:cNvSpPr>
            <a:spLocks noGrp="1"/>
          </p:cNvSpPr>
          <p:nvPr>
            <p:ph idx="1"/>
          </p:nvPr>
        </p:nvSpPr>
        <p:spPr>
          <a:xfrm>
            <a:off x="343468" y="862149"/>
            <a:ext cx="11504544" cy="5784312"/>
          </a:xfrm>
        </p:spPr>
        <p:txBody>
          <a:bodyPr>
            <a:normAutofit lnSpcReduction="10000"/>
          </a:bodyPr>
          <a:lstStyle/>
          <a:p>
            <a:pPr algn="just" rtl="1">
              <a:buNone/>
            </a:pPr>
            <a:r>
              <a:rPr lang="fa-IR"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ح. </a:t>
            </a:r>
            <a:r>
              <a:rPr lang="ar-SA"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عدم رعایت حقوق مالکیت معنوی و مسئولیت پژوهش انجام شده</a:t>
            </a:r>
            <a:endParaRPr lang="fa-IR" b="1" dirty="0" smtClean="0">
              <a:solidFill>
                <a:srgbClr val="FF0000"/>
              </a:solidFill>
              <a:latin typeface="Tahoma" panose="020B0604030504040204" pitchFamily="34" charset="0"/>
              <a:ea typeface="Tahoma" panose="020B0604030504040204" pitchFamily="34" charset="0"/>
              <a:cs typeface="B Nazanin" panose="00000400000000000000" pitchFamily="2" charset="-78"/>
            </a:endParaRPr>
          </a:p>
          <a:p>
            <a:pPr lvl="0" algn="just" rtl="1">
              <a:buNone/>
            </a:pPr>
            <a:endParaRPr lang="fa-IR" sz="2900"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1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عدم </a:t>
            </a:r>
            <a:r>
              <a:rPr lang="ar-SA" sz="3100" b="1" dirty="0">
                <a:solidFill>
                  <a:prstClr val="black"/>
                </a:solidFill>
                <a:latin typeface="Tahoma" panose="020B0604030504040204" pitchFamily="34" charset="0"/>
                <a:ea typeface="Tahoma" panose="020B0604030504040204" pitchFamily="34" charset="0"/>
                <a:cs typeface="B Nazanin" panose="00000400000000000000" pitchFamily="2" charset="-78"/>
              </a:rPr>
              <a:t>رعایت ترتیب درج اسامی در مقالات مستخرج از پایان نامه به ترتیب، اسم دانشجو، استادان راهنما و استادان مشاور</a:t>
            </a:r>
            <a:endParaRPr lang="en-US" sz="31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100" b="1" dirty="0">
                <a:solidFill>
                  <a:prstClr val="black"/>
                </a:solidFill>
                <a:latin typeface="Tahoma" panose="020B0604030504040204" pitchFamily="34" charset="0"/>
                <a:ea typeface="Tahoma" panose="020B0604030504040204" pitchFamily="34" charset="0"/>
                <a:cs typeface="B Nazanin" panose="00000400000000000000" pitchFamily="2" charset="-78"/>
              </a:rPr>
              <a:t>عدم پاسخگویی استاد راهنما نسبت به محتوای پایان نامه (درستی یا نادرستی) به عنوان شخص مسئول</a:t>
            </a:r>
            <a:endParaRPr lang="en-US" sz="31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100" b="1" dirty="0">
                <a:solidFill>
                  <a:prstClr val="black"/>
                </a:solidFill>
                <a:latin typeface="Tahoma" panose="020B0604030504040204" pitchFamily="34" charset="0"/>
                <a:ea typeface="Tahoma" panose="020B0604030504040204" pitchFamily="34" charset="0"/>
                <a:cs typeface="B Nazanin" panose="00000400000000000000" pitchFamily="2" charset="-78"/>
              </a:rPr>
              <a:t>اضافه نمودن اسم افراد در مقاله جهت ارتقای اعتبار مقاله بدون اطلاع آنها</a:t>
            </a:r>
            <a:endParaRPr lang="en-US" sz="31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100" b="1" dirty="0">
                <a:solidFill>
                  <a:prstClr val="black"/>
                </a:solidFill>
                <a:latin typeface="Tahoma" panose="020B0604030504040204" pitchFamily="34" charset="0"/>
                <a:ea typeface="Tahoma" panose="020B0604030504040204" pitchFamily="34" charset="0"/>
                <a:cs typeface="B Nazanin" panose="00000400000000000000" pitchFamily="2" charset="-78"/>
              </a:rPr>
              <a:t>دادن اطلاعات پایان نامه دانشجوی در حال دفاع یا فارغ التحصیل توسط استادان راهنما یا مشاور، به دیگران و چاپ آن در قالب مقاله حتی در صورت ذکر نام دانشجو یا انتشار آن بصورت پایان نامه افراد دیگر</a:t>
            </a:r>
            <a:endParaRPr lang="en-US" sz="31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en-US" sz="3100" b="1" dirty="0">
                <a:solidFill>
                  <a:prstClr val="black"/>
                </a:solidFill>
                <a:latin typeface="Tahoma" panose="020B0604030504040204" pitchFamily="34" charset="0"/>
                <a:ea typeface="Tahoma" panose="020B0604030504040204" pitchFamily="34" charset="0"/>
                <a:cs typeface="B Nazanin" panose="00000400000000000000" pitchFamily="2" charset="-78"/>
              </a:rPr>
              <a:t> </a:t>
            </a:r>
            <a:r>
              <a:rPr lang="ar-SA" sz="3100" b="1" dirty="0">
                <a:solidFill>
                  <a:prstClr val="black"/>
                </a:solidFill>
                <a:latin typeface="Tahoma" panose="020B0604030504040204" pitchFamily="34" charset="0"/>
                <a:ea typeface="Tahoma" panose="020B0604030504040204" pitchFamily="34" charset="0"/>
                <a:cs typeface="B Nazanin" panose="00000400000000000000" pitchFamily="2" charset="-78"/>
              </a:rPr>
              <a:t>مصادره یا سوء استفاده از ایده ها یا اطلاعات یک اثر تحت داوری توسط سردبیران و داوران این آثار که برای مجلات، کنفرانس ها و</a:t>
            </a:r>
            <a:r>
              <a:rPr lang="en-US" sz="3100" b="1" dirty="0">
                <a:solidFill>
                  <a:prstClr val="black"/>
                </a:solidFill>
                <a:latin typeface="Tahoma" panose="020B0604030504040204" pitchFamily="34" charset="0"/>
                <a:ea typeface="Tahoma" panose="020B0604030504040204" pitchFamily="34" charset="0"/>
                <a:cs typeface="B Nazanin" panose="00000400000000000000" pitchFamily="2" charset="-78"/>
              </a:rPr>
              <a:t> ... </a:t>
            </a:r>
            <a:r>
              <a:rPr lang="ar-SA" sz="3100" b="1" dirty="0">
                <a:solidFill>
                  <a:prstClr val="black"/>
                </a:solidFill>
                <a:latin typeface="Tahoma" panose="020B0604030504040204" pitchFamily="34" charset="0"/>
                <a:ea typeface="Tahoma" panose="020B0604030504040204" pitchFamily="34" charset="0"/>
                <a:cs typeface="B Nazanin" panose="00000400000000000000" pitchFamily="2" charset="-78"/>
              </a:rPr>
              <a:t>ارسال شده است</a:t>
            </a:r>
            <a:endParaRPr lang="en-US" sz="31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0" lvl="0" indent="0" algn="just" rtl="1">
              <a:buNone/>
            </a:pPr>
            <a:endParaRPr lang="en-US" sz="3400" dirty="0">
              <a:solidFill>
                <a:srgbClr val="3333FF"/>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1623963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186851" cy="928098"/>
          </a:xfrm>
        </p:spPr>
        <p:txBody>
          <a:bodyPr>
            <a:normAutofit/>
          </a:bodyPr>
          <a:lstStyle/>
          <a:p>
            <a:pPr algn="ctr"/>
            <a:r>
              <a:rPr lang="ar-SA" sz="3600" b="1" dirty="0" smtClean="0">
                <a:solidFill>
                  <a:srgbClr val="0070C0"/>
                </a:solidFill>
                <a:latin typeface="Calibri" panose="020F0502020204030204" pitchFamily="34" charset="0"/>
                <a:ea typeface="Majalla UI"/>
                <a:cs typeface="B Titr" panose="00000700000000000000" pitchFamily="2" charset="-78"/>
              </a:rPr>
              <a:t>مصادیق تخلفات پژوهشی </a:t>
            </a:r>
            <a:endParaRPr lang="fa-IR" sz="3600" dirty="0"/>
          </a:p>
        </p:txBody>
      </p:sp>
      <p:sp>
        <p:nvSpPr>
          <p:cNvPr id="3" name="Content Placeholder 2"/>
          <p:cNvSpPr>
            <a:spLocks noGrp="1"/>
          </p:cNvSpPr>
          <p:nvPr>
            <p:ph idx="1"/>
          </p:nvPr>
        </p:nvSpPr>
        <p:spPr>
          <a:xfrm>
            <a:off x="838200" y="1371600"/>
            <a:ext cx="10515600" cy="4805363"/>
          </a:xfrm>
        </p:spPr>
        <p:txBody>
          <a:bodyPr>
            <a:normAutofit lnSpcReduction="10000"/>
          </a:bodyPr>
          <a:lstStyle/>
          <a:p>
            <a:pPr algn="just" rtl="1">
              <a:buNone/>
            </a:pPr>
            <a:r>
              <a:rPr lang="fa-IR"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ح. </a:t>
            </a:r>
            <a:r>
              <a:rPr lang="ar-SA"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عدم رعایت حقوق مالکیت معنوی و مسئولیت پژوهش انجام شده</a:t>
            </a:r>
            <a:endParaRPr lang="fa-IR" b="1" dirty="0" smtClean="0">
              <a:solidFill>
                <a:srgbClr val="FF000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انتشار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نتایج طرحهای پژوهشی، پایان نامه ها و رساله ها توسط دانشجویان و اعضای هیأت علمی در قالب کتاب، مقاله و</a:t>
            </a:r>
            <a:r>
              <a:rPr lang="fa-IR"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بدون هماهنگی و اخذ مجوز از معاونت پژوهشی دانشگاه به عنوان مالک حقوق مادی و معنوی این دست پژوهشها</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چاپ مقالات با استفاده از پایان نامه دانشجویی توسط استاد راهنما با مشاور بدون درج نام دانشجو و یا همکار پایان نامه و رساله</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استفاده های غیرقانونی از مواد، محتواها، نشان های تجاری، رموز تجاری یا اموال فکری تحت پوشش قانون کپی رایت</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استفاده از نام، عنوان و آرم موسسات و سازمانها بر روی کتاب، مقاله و</a:t>
            </a:r>
            <a:r>
              <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 </a:t>
            </a:r>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بدون کسب مجوز</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ترجمه متون علمی و ادبی بدون اخذ مجوز از نویسنده اصلی اثر </a:t>
            </a:r>
            <a:endParaRPr lang="en-US" b="1" dirty="0" smtClean="0">
              <a:solidFill>
                <a:srgbClr val="3333FF"/>
              </a:solidFill>
              <a:latin typeface="Tahoma" panose="020B0604030504040204" pitchFamily="34" charset="0"/>
              <a:ea typeface="Tahoma" panose="020B0604030504040204" pitchFamily="34" charset="0"/>
              <a:cs typeface="B Nazanin" panose="00000400000000000000" pitchFamily="2" charset="-78"/>
            </a:endParaRPr>
          </a:p>
          <a:p>
            <a:endParaRPr lang="fa-I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15905" y="163774"/>
            <a:ext cx="6469038" cy="740344"/>
          </a:xfrm>
        </p:spPr>
        <p:txBody>
          <a:bodyPr>
            <a:normAutofit/>
          </a:bodyPr>
          <a:lstStyle/>
          <a:p>
            <a:pPr algn="ctr" rtl="1"/>
            <a:r>
              <a:rPr lang="ar-SA" sz="3200" b="1" dirty="0" smtClean="0">
                <a:solidFill>
                  <a:srgbClr val="0070C0"/>
                </a:solidFill>
                <a:latin typeface="Calibri" panose="020F0502020204030204" pitchFamily="34" charset="0"/>
                <a:ea typeface="Majalla UI"/>
                <a:cs typeface="B Titr" panose="00000700000000000000" pitchFamily="2" charset="-78"/>
              </a:rPr>
              <a:t>مصادیق </a:t>
            </a:r>
            <a:r>
              <a:rPr lang="ar-SA" sz="3200" b="1" dirty="0">
                <a:solidFill>
                  <a:srgbClr val="0070C0"/>
                </a:solidFill>
                <a:latin typeface="Calibri" panose="020F0502020204030204" pitchFamily="34" charset="0"/>
                <a:ea typeface="Majalla UI"/>
                <a:cs typeface="B Titr" panose="00000700000000000000" pitchFamily="2" charset="-78"/>
              </a:rPr>
              <a:t>تخلفات پژوهشی </a:t>
            </a:r>
            <a:endParaRPr lang="en-US" sz="3200" b="1" dirty="0">
              <a:solidFill>
                <a:srgbClr val="0070C0"/>
              </a:solidFill>
              <a:latin typeface="Calibri" panose="020F0502020204030204" pitchFamily="34" charset="0"/>
              <a:ea typeface="Majalla UI"/>
              <a:cs typeface="B Titr" panose="00000700000000000000" pitchFamily="2" charset="-78"/>
            </a:endParaRPr>
          </a:p>
        </p:txBody>
      </p:sp>
      <p:sp>
        <p:nvSpPr>
          <p:cNvPr id="5" name="Content Placeholder 2"/>
          <p:cNvSpPr>
            <a:spLocks noGrp="1"/>
          </p:cNvSpPr>
          <p:nvPr>
            <p:ph idx="1"/>
          </p:nvPr>
        </p:nvSpPr>
        <p:spPr>
          <a:xfrm>
            <a:off x="423081" y="1084904"/>
            <a:ext cx="11368585" cy="5510329"/>
          </a:xfrm>
        </p:spPr>
        <p:txBody>
          <a:bodyPr>
            <a:normAutofit/>
          </a:bodyPr>
          <a:lstStyle/>
          <a:p>
            <a:pPr marL="0" lvl="0" indent="0" algn="just" rtl="1">
              <a:buNone/>
            </a:pPr>
            <a:r>
              <a:rPr lang="fa-IR" sz="3400" dirty="0">
                <a:solidFill>
                  <a:srgbClr val="FF0000"/>
                </a:solidFill>
                <a:latin typeface="Tahoma" panose="020B0604030504040204" pitchFamily="34" charset="0"/>
                <a:ea typeface="Tahoma" panose="020B0604030504040204" pitchFamily="34" charset="0"/>
                <a:cs typeface="B Nazanin" panose="00000400000000000000" pitchFamily="2" charset="-78"/>
              </a:rPr>
              <a:t>ط. </a:t>
            </a:r>
            <a:r>
              <a:rPr lang="ar-SA" sz="3400" dirty="0">
                <a:solidFill>
                  <a:srgbClr val="FF0000"/>
                </a:solidFill>
                <a:latin typeface="Tahoma" panose="020B0604030504040204" pitchFamily="34" charset="0"/>
                <a:ea typeface="Tahoma" panose="020B0604030504040204" pitchFamily="34" charset="0"/>
                <a:cs typeface="B Nazanin" panose="00000400000000000000" pitchFamily="2" charset="-78"/>
              </a:rPr>
              <a:t>انتشار مجدد</a:t>
            </a:r>
            <a:endParaRPr lang="en-US" sz="3400" dirty="0">
              <a:solidFill>
                <a:srgbClr val="FF000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چاپ مجدد یک کتاب، مقاله و اثرات ادبی و علمی با بخش هایی از آنها که قبلا در یک نشریه ی چاپی یا الکترونیکی به چاپ رسیده باشد.</a:t>
            </a:r>
            <a:endPar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چنانچه نویسندهی مقاله ای که در یک نشریه در دست بررسی برای انتشار است، تصمیم بگیرد، به هر دلیلی، آن مقاله را برای نشریه ی دیگری ارسال نماید، باید ابتدا انصراف خود را از انتشار مقاله، به صورت کتبی به نشریه ی اول اعلام نماید. این کار، حداکثر تا پیش از اعلام پذیرش مقاله برای انتشار در نشریه اول امکان پذیر است</a:t>
            </a:r>
            <a:endPar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چنانچه نتایج یک پژوهش به صورت خلاصه در مجموعه مقالات یک کنفرانس علمی به چاپ رسیده </a:t>
            </a: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باشد</a:t>
            </a:r>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 ارسال آن، جهت بررسی و چاپ به صورت کامل در یک نشریه، بلامانع است</a:t>
            </a:r>
            <a:endPar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0" indent="0" algn="just" rtl="1">
              <a:buNone/>
            </a:pP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در </a:t>
            </a:r>
            <a:r>
              <a:rPr lang="ar-SA" sz="2700" b="1" dirty="0">
                <a:solidFill>
                  <a:prstClr val="black"/>
                </a:solidFill>
                <a:latin typeface="Tahoma" panose="020B0604030504040204" pitchFamily="34" charset="0"/>
                <a:ea typeface="Tahoma" panose="020B0604030504040204" pitchFamily="34" charset="0"/>
                <a:cs typeface="B Nazanin" panose="00000400000000000000" pitchFamily="2" charset="-78"/>
              </a:rPr>
              <a:t>مقالات بعدی همان نویسنده گان، در صورت ضرورت، بلامانع است، اما در هر حال ذکر مرجع لازم می </a:t>
            </a:r>
            <a:r>
              <a:rPr lang="ar-SA"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باشد</a:t>
            </a:r>
            <a:r>
              <a:rPr lang="fa-IR"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endParaRPr lang="en-US" b="1" dirty="0">
              <a:solidFill>
                <a:srgbClr val="3333FF"/>
              </a:solidFill>
              <a:latin typeface="Tahoma" panose="020B0604030504040204" pitchFamily="34" charset="0"/>
              <a:ea typeface="Tahoma" panose="020B0604030504040204" pitchFamily="34" charset="0"/>
              <a:cs typeface="B Nazanin" panose="00000400000000000000" pitchFamily="2" charset="-78"/>
            </a:endParaRPr>
          </a:p>
          <a:p>
            <a:pPr marL="0" lvl="0" indent="0" algn="just" rtl="1">
              <a:buNone/>
            </a:pPr>
            <a:endParaRPr lang="en-US" dirty="0">
              <a:solidFill>
                <a:srgbClr val="3333FF"/>
              </a:solidFill>
              <a:latin typeface="Tahoma" panose="020B0604030504040204" pitchFamily="34" charset="0"/>
              <a:ea typeface="Tahoma" panose="020B0604030504040204" pitchFamily="34" charset="0"/>
              <a:cs typeface="B Nazanin" panose="00000400000000000000" pitchFamily="2" charset="-78"/>
            </a:endParaRPr>
          </a:p>
          <a:p>
            <a:pPr marL="0" lvl="0" indent="0" algn="just" rtl="1">
              <a:buNone/>
            </a:pPr>
            <a:endParaRPr lang="en-US" sz="3400" dirty="0">
              <a:solidFill>
                <a:srgbClr val="3333FF"/>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30963630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solidFill>
                  <a:srgbClr val="0070C0"/>
                </a:solidFill>
                <a:latin typeface="Calibri" panose="020F0502020204030204" pitchFamily="34" charset="0"/>
                <a:ea typeface="Majalla UI"/>
                <a:cs typeface="B Titr" panose="00000700000000000000" pitchFamily="2" charset="-78"/>
              </a:rPr>
              <a:t>مصادیق تخلفات پژوهشی </a:t>
            </a:r>
            <a:endParaRPr lang="fa-IR" dirty="0"/>
          </a:p>
        </p:txBody>
      </p:sp>
      <p:sp>
        <p:nvSpPr>
          <p:cNvPr id="3" name="Content Placeholder 2"/>
          <p:cNvSpPr>
            <a:spLocks noGrp="1"/>
          </p:cNvSpPr>
          <p:nvPr>
            <p:ph idx="1"/>
          </p:nvPr>
        </p:nvSpPr>
        <p:spPr/>
        <p:txBody>
          <a:bodyPr/>
          <a:lstStyle/>
          <a:p>
            <a:pPr marL="0" indent="0" algn="just" rtl="1">
              <a:buNone/>
            </a:pPr>
            <a:r>
              <a:rPr lang="fa-IR" sz="3600"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ی. </a:t>
            </a:r>
            <a:r>
              <a:rPr lang="ar-SA" sz="3600"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همپوشانی انتشارات </a:t>
            </a:r>
            <a:endParaRPr lang="fa-IR" sz="3600" b="1" dirty="0" smtClean="0">
              <a:solidFill>
                <a:srgbClr val="FF0000"/>
              </a:solidFill>
              <a:latin typeface="Tahoma" panose="020B0604030504040204" pitchFamily="34" charset="0"/>
              <a:ea typeface="Tahoma" panose="020B0604030504040204" pitchFamily="34" charset="0"/>
              <a:cs typeface="B Nazanin" panose="00000400000000000000" pitchFamily="2" charset="-78"/>
            </a:endParaRPr>
          </a:p>
          <a:p>
            <a:pPr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پژوهشگر، داده های مقاله ی پیشین خود را با اندکی تغییر در متن، در مقاله ای با عنوان جدید به چاپ رساند</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چاپ کامل مقاله با مقاله با شباهت بالا در یک مجله دیگر</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دارنده ایده علمی میتواند مقاله ای که در یک زبان چاپ شده را در یک زبان دیگر نیز به چاپ برساند مشروط بر آنکه به مقاله اول ارجاع بدهد</a:t>
            </a:r>
            <a:endParaRPr lang="en-US" b="1" dirty="0" smtClean="0">
              <a:solidFill>
                <a:prstClr val="black"/>
              </a:solidFill>
              <a:latin typeface="Tahoma" panose="020B0604030504040204" pitchFamily="34" charset="0"/>
              <a:ea typeface="Tahoma" panose="020B0604030504040204" pitchFamily="34" charset="0"/>
              <a:cs typeface="B Nazanin" panose="00000400000000000000" pitchFamily="2" charset="-78"/>
            </a:endParaRPr>
          </a:p>
          <a:p>
            <a:pPr algn="just" rtl="1"/>
            <a:r>
              <a:rPr lang="ar-SA"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تکرار قسمت هایی از بخش مواد و روش ها</a:t>
            </a:r>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702257" y="423081"/>
            <a:ext cx="6469038" cy="740344"/>
          </a:xfrm>
        </p:spPr>
        <p:txBody>
          <a:bodyPr>
            <a:normAutofit/>
          </a:bodyPr>
          <a:lstStyle/>
          <a:p>
            <a:pPr algn="ctr" rtl="1"/>
            <a:r>
              <a:rPr lang="ar-SA" sz="3200" b="1" dirty="0" smtClean="0">
                <a:solidFill>
                  <a:srgbClr val="0070C0"/>
                </a:solidFill>
                <a:latin typeface="Calibri" panose="020F0502020204030204" pitchFamily="34" charset="0"/>
                <a:ea typeface="Majalla UI"/>
                <a:cs typeface="B Titr" panose="00000700000000000000" pitchFamily="2" charset="-78"/>
              </a:rPr>
              <a:t>مصادیق </a:t>
            </a:r>
            <a:r>
              <a:rPr lang="ar-SA" sz="3200" b="1" dirty="0">
                <a:solidFill>
                  <a:srgbClr val="0070C0"/>
                </a:solidFill>
                <a:latin typeface="Calibri" panose="020F0502020204030204" pitchFamily="34" charset="0"/>
                <a:ea typeface="Majalla UI"/>
                <a:cs typeface="B Titr" panose="00000700000000000000" pitchFamily="2" charset="-78"/>
              </a:rPr>
              <a:t>تخلفات پژوهشی </a:t>
            </a:r>
            <a:endParaRPr lang="en-US" sz="3200" b="1" dirty="0">
              <a:solidFill>
                <a:srgbClr val="0070C0"/>
              </a:solidFill>
              <a:latin typeface="Calibri" panose="020F0502020204030204" pitchFamily="34" charset="0"/>
              <a:ea typeface="Majalla UI"/>
              <a:cs typeface="B Titr" panose="00000700000000000000" pitchFamily="2" charset="-78"/>
            </a:endParaRPr>
          </a:p>
        </p:txBody>
      </p:sp>
      <p:sp>
        <p:nvSpPr>
          <p:cNvPr id="5" name="Content Placeholder 2"/>
          <p:cNvSpPr>
            <a:spLocks noGrp="1"/>
          </p:cNvSpPr>
          <p:nvPr>
            <p:ph idx="1"/>
          </p:nvPr>
        </p:nvSpPr>
        <p:spPr>
          <a:xfrm>
            <a:off x="436729" y="1227909"/>
            <a:ext cx="11368585" cy="4859381"/>
          </a:xfrm>
        </p:spPr>
        <p:txBody>
          <a:bodyPr>
            <a:normAutofit/>
          </a:bodyPr>
          <a:lstStyle/>
          <a:p>
            <a:pPr marL="0" lvl="0" indent="0" algn="just" rtl="1">
              <a:buNone/>
            </a:pPr>
            <a:r>
              <a:rPr lang="fa-IR" sz="3200" b="1" dirty="0">
                <a:solidFill>
                  <a:srgbClr val="FF0000"/>
                </a:solidFill>
                <a:latin typeface="Tahoma" panose="020B0604030504040204" pitchFamily="34" charset="0"/>
                <a:ea typeface="Tahoma" panose="020B0604030504040204" pitchFamily="34" charset="0"/>
                <a:cs typeface="B Nazanin" panose="00000400000000000000" pitchFamily="2" charset="-78"/>
              </a:rPr>
              <a:t>ک. </a:t>
            </a:r>
            <a:r>
              <a:rPr lang="ar-SA" sz="3200" b="1" dirty="0">
                <a:solidFill>
                  <a:srgbClr val="FF0000"/>
                </a:solidFill>
                <a:latin typeface="Tahoma" panose="020B0604030504040204" pitchFamily="34" charset="0"/>
                <a:ea typeface="Tahoma" panose="020B0604030504040204" pitchFamily="34" charset="0"/>
                <a:cs typeface="B Nazanin" panose="00000400000000000000" pitchFamily="2" charset="-78"/>
              </a:rPr>
              <a:t>خرید و فروش آثار پژوهشی </a:t>
            </a:r>
            <a:endParaRPr lang="en-US" sz="3200" b="1" dirty="0">
              <a:solidFill>
                <a:srgbClr val="FF0000"/>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200" b="1" dirty="0">
                <a:solidFill>
                  <a:prstClr val="black"/>
                </a:solidFill>
                <a:latin typeface="Tahoma" panose="020B0604030504040204" pitchFamily="34" charset="0"/>
                <a:ea typeface="Tahoma" panose="020B0604030504040204" pitchFamily="34" charset="0"/>
                <a:cs typeface="B Nazanin" panose="00000400000000000000" pitchFamily="2" charset="-78"/>
              </a:rPr>
              <a:t>خرید و فروش آثار پژوهشی (مقالات، پایان نامه و ...) به نحوی که خریدار، تحقیق را به نام خود بعنوان پژوهشگر یا پدید آورنده و صاحب اثر استفاده کند</a:t>
            </a:r>
            <a:endParaRPr lang="en-US" sz="32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lvl="0" algn="just" rtl="1"/>
            <a:r>
              <a:rPr lang="ar-SA" sz="3200" b="1" dirty="0">
                <a:solidFill>
                  <a:prstClr val="black"/>
                </a:solidFill>
                <a:latin typeface="Tahoma" panose="020B0604030504040204" pitchFamily="34" charset="0"/>
                <a:ea typeface="Tahoma" panose="020B0604030504040204" pitchFamily="34" charset="0"/>
                <a:cs typeface="B Nazanin" panose="00000400000000000000" pitchFamily="2" charset="-78"/>
              </a:rPr>
              <a:t>ضبط، خرید، فروش و سوء استفاده از سخنرانی های افراد بدون اجازه</a:t>
            </a:r>
            <a:endParaRPr lang="en-US" sz="32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0" lvl="0" indent="0" algn="just" rtl="1">
              <a:buNone/>
            </a:pPr>
            <a:r>
              <a:rPr lang="fa-IR" sz="3200"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ل. </a:t>
            </a:r>
            <a:r>
              <a:rPr lang="ar-SA" sz="3200" b="1" dirty="0" smtClean="0">
                <a:solidFill>
                  <a:srgbClr val="FF0000"/>
                </a:solidFill>
                <a:latin typeface="Tahoma" panose="020B0604030504040204" pitchFamily="34" charset="0"/>
                <a:ea typeface="Tahoma" panose="020B0604030504040204" pitchFamily="34" charset="0"/>
                <a:cs typeface="B Nazanin" panose="00000400000000000000" pitchFamily="2" charset="-78"/>
              </a:rPr>
              <a:t>جعل </a:t>
            </a:r>
            <a:r>
              <a:rPr lang="ar-SA" sz="3200" b="1" dirty="0">
                <a:solidFill>
                  <a:srgbClr val="FF0000"/>
                </a:solidFill>
                <a:latin typeface="Tahoma" panose="020B0604030504040204" pitchFamily="34" charset="0"/>
                <a:ea typeface="Tahoma" panose="020B0604030504040204" pitchFamily="34" charset="0"/>
                <a:cs typeface="B Nazanin" panose="00000400000000000000" pitchFamily="2" charset="-78"/>
              </a:rPr>
              <a:t>هویت </a:t>
            </a:r>
            <a:endParaRPr lang="en-US" sz="3200" b="1" dirty="0">
              <a:solidFill>
                <a:srgbClr val="FF0000"/>
              </a:solidFill>
              <a:latin typeface="Tahoma" panose="020B0604030504040204" pitchFamily="34" charset="0"/>
              <a:ea typeface="Tahoma" panose="020B0604030504040204" pitchFamily="34" charset="0"/>
              <a:cs typeface="B Nazanin" panose="00000400000000000000" pitchFamily="2" charset="-78"/>
            </a:endParaRPr>
          </a:p>
          <a:p>
            <a:pPr algn="just" rtl="1"/>
            <a:r>
              <a:rPr lang="ar-SA" sz="3200" b="1" dirty="0">
                <a:solidFill>
                  <a:prstClr val="black"/>
                </a:solidFill>
                <a:latin typeface="Tahoma" panose="020B0604030504040204" pitchFamily="34" charset="0"/>
                <a:ea typeface="Tahoma" panose="020B0604030504040204" pitchFamily="34" charset="0"/>
                <a:cs typeface="B Nazanin" panose="00000400000000000000" pitchFamily="2" charset="-78"/>
              </a:rPr>
              <a:t>ارائه اشتباه هویت خود یا هویت افراد دیگر در بافت علمی دانشگاهی</a:t>
            </a:r>
            <a:endParaRPr lang="en-US" sz="32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algn="just" rtl="1"/>
            <a:r>
              <a:rPr lang="ar-SA" sz="3200" b="1" dirty="0">
                <a:solidFill>
                  <a:prstClr val="black"/>
                </a:solidFill>
                <a:latin typeface="Tahoma" panose="020B0604030504040204" pitchFamily="34" charset="0"/>
                <a:ea typeface="Tahoma" panose="020B0604030504040204" pitchFamily="34" charset="0"/>
                <a:cs typeface="B Nazanin" panose="00000400000000000000" pitchFamily="2" charset="-78"/>
              </a:rPr>
              <a:t>انتشار آثاری با اسامی جعلی یا با اسامی افراد دیگر بدون اجازه آنها</a:t>
            </a:r>
            <a:endParaRPr lang="en-US" sz="32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algn="just" rtl="1"/>
            <a:r>
              <a:rPr lang="ar-SA" sz="3200" b="1" dirty="0">
                <a:solidFill>
                  <a:prstClr val="black"/>
                </a:solidFill>
                <a:latin typeface="Tahoma" panose="020B0604030504040204" pitchFamily="34" charset="0"/>
                <a:ea typeface="Tahoma" panose="020B0604030504040204" pitchFamily="34" charset="0"/>
                <a:cs typeface="B Nazanin" panose="00000400000000000000" pitchFamily="2" charset="-78"/>
              </a:rPr>
              <a:t>جعل امضا و تهیه گواهی پذیرش جعلی جهت اخذ امتیازات </a:t>
            </a:r>
            <a:r>
              <a:rPr lang="ar-SA" sz="32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مربوطه</a:t>
            </a:r>
            <a:endParaRPr lang="en-US" sz="32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8416639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870" y="351478"/>
            <a:ext cx="5485263" cy="699400"/>
          </a:xfrm>
        </p:spPr>
        <p:txBody>
          <a:bodyPr>
            <a:normAutofit/>
          </a:bodyPr>
          <a:lstStyle/>
          <a:p>
            <a:pPr algn="ctr"/>
            <a:r>
              <a:rPr lang="fa-IR" sz="3200" b="1" dirty="0">
                <a:solidFill>
                  <a:srgbClr val="0070C0"/>
                </a:solidFill>
                <a:latin typeface="Calibri" panose="020F0502020204030204" pitchFamily="34" charset="0"/>
                <a:ea typeface="Majalla UI"/>
                <a:cs typeface="B Titr" panose="00000700000000000000" pitchFamily="2" charset="-78"/>
              </a:rPr>
              <a:t>مقالات را کجا چاپ کنیم:</a:t>
            </a:r>
          </a:p>
        </p:txBody>
      </p:sp>
      <p:sp>
        <p:nvSpPr>
          <p:cNvPr id="3" name="Content Placeholder 2"/>
          <p:cNvSpPr>
            <a:spLocks noGrp="1"/>
          </p:cNvSpPr>
          <p:nvPr>
            <p:ph idx="1"/>
          </p:nvPr>
        </p:nvSpPr>
        <p:spPr>
          <a:xfrm>
            <a:off x="378823" y="1136469"/>
            <a:ext cx="11399195" cy="4781187"/>
          </a:xfrm>
        </p:spPr>
        <p:txBody>
          <a:bodyPr>
            <a:normAutofit/>
          </a:bodyPr>
          <a:lstStyle/>
          <a:p>
            <a:pPr marL="0" indent="0" algn="just" rtl="1">
              <a:buFont typeface="Wingdings" pitchFamily="2" charset="2"/>
              <a:buChar char="Ø"/>
            </a:pP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کنفرانس های معتبر</a:t>
            </a:r>
          </a:p>
          <a:p>
            <a:pPr marL="0" indent="0" algn="just" rtl="1">
              <a:buFont typeface="Wingdings" pitchFamily="2" charset="2"/>
              <a:buChar char="Ø"/>
            </a:pP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مجلات علمی پژوهشی معتبر داخلی مورد تایید وزارت علوم</a:t>
            </a:r>
          </a:p>
          <a:p>
            <a:pPr marL="0" indent="0" algn="just" rtl="1">
              <a:buFont typeface="Wingdings" pitchFamily="2" charset="2"/>
              <a:buChar char="Ø"/>
            </a:pP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مجلات اسکوپوس مورد تایید وزارت علوم</a:t>
            </a:r>
          </a:p>
          <a:p>
            <a:pPr marL="0" indent="0" algn="just" rtl="1">
              <a:buFont typeface="Wingdings" pitchFamily="2" charset="2"/>
              <a:buChar char="Ø"/>
            </a:pP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مجلات </a:t>
            </a:r>
            <a:r>
              <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rPr>
              <a:t>JCR </a:t>
            </a:r>
            <a:r>
              <a:rPr lang="fa-IR"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 مورد </a:t>
            </a: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تایید وزارت علوم</a:t>
            </a:r>
          </a:p>
          <a:p>
            <a:pPr marL="0" indent="0" algn="just" rtl="1">
              <a:buFont typeface="Wingdings" pitchFamily="2" charset="2"/>
              <a:buChar char="Ø"/>
            </a:pPr>
            <a:r>
              <a:rPr lang="fa-IR"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نکته اول: </a:t>
            </a: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قبل از ارسال باید مواظب باشیم ژورنال مورد تایید وزارت علوم تحقیقات و </a:t>
            </a:r>
            <a:r>
              <a:rPr lang="fa-IR" sz="27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فناوری باشد</a:t>
            </a: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 لیست مجلات مورد تایید در سامانه وزارت علوم تحفیفات و فناوری- معاونت پژوهش و فناوری- حوزه سیاست گذاری پژوهشی قرار دارند.</a:t>
            </a:r>
          </a:p>
          <a:p>
            <a:pPr marL="0" indent="0" algn="just" rtl="1">
              <a:buFont typeface="Wingdings" pitchFamily="2" charset="2"/>
              <a:buChar char="Ø"/>
            </a:pP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نکته دوم. </a:t>
            </a:r>
            <a:r>
              <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rPr>
              <a:t>Master list ISI </a:t>
            </a:r>
          </a:p>
          <a:p>
            <a:pPr marL="0" indent="0" algn="just" rtl="1">
              <a:buFont typeface="Wingdings" pitchFamily="2" charset="2"/>
              <a:buChar char="Ø"/>
            </a:pP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نکته سوم: </a:t>
            </a:r>
            <a:r>
              <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rPr>
              <a:t>SJR </a:t>
            </a: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برای مجلات اکوپوس</a:t>
            </a:r>
          </a:p>
          <a:p>
            <a:pPr marL="0" indent="0" algn="just" rtl="1">
              <a:buFont typeface="Wingdings" pitchFamily="2" charset="2"/>
              <a:buChar char="Ø"/>
            </a:pPr>
            <a:r>
              <a:rPr lang="fa-IR" sz="2700" b="1" dirty="0">
                <a:solidFill>
                  <a:prstClr val="black"/>
                </a:solidFill>
                <a:latin typeface="Tahoma" panose="020B0604030504040204" pitchFamily="34" charset="0"/>
                <a:ea typeface="Tahoma" panose="020B0604030504040204" pitchFamily="34" charset="0"/>
                <a:cs typeface="B Nazanin" panose="00000400000000000000" pitchFamily="2" charset="-78"/>
              </a:rPr>
              <a:t>نکته چهارم: سامانه </a:t>
            </a:r>
            <a:r>
              <a:rPr lang="en-US" sz="2700" b="1" dirty="0" err="1" smtClean="0">
                <a:solidFill>
                  <a:prstClr val="black"/>
                </a:solidFill>
                <a:latin typeface="Tahoma" panose="020B0604030504040204" pitchFamily="34" charset="0"/>
                <a:ea typeface="Tahoma" panose="020B0604030504040204" pitchFamily="34" charset="0"/>
                <a:cs typeface="B Nazanin" panose="00000400000000000000" pitchFamily="2" charset="-78"/>
              </a:rPr>
              <a:t>bioxbio</a:t>
            </a:r>
            <a:endParaRPr lang="en-US" sz="27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3233842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0397" y="501603"/>
            <a:ext cx="7022910" cy="753991"/>
          </a:xfrm>
        </p:spPr>
        <p:txBody>
          <a:bodyPr>
            <a:normAutofit/>
          </a:bodyPr>
          <a:lstStyle/>
          <a:p>
            <a:pPr algn="ctr"/>
            <a:r>
              <a:rPr lang="fa-IR" sz="3600" b="1" dirty="0">
                <a:solidFill>
                  <a:srgbClr val="0070C0"/>
                </a:solidFill>
                <a:latin typeface="Calibri" panose="020F0502020204030204" pitchFamily="34" charset="0"/>
                <a:ea typeface="Majalla UI"/>
                <a:cs typeface="B Titr" panose="00000700000000000000" pitchFamily="2" charset="-78"/>
              </a:rPr>
              <a:t>چهارچوب مقاله و قواعد مقاله نویسی</a:t>
            </a:r>
          </a:p>
        </p:txBody>
      </p:sp>
      <p:sp>
        <p:nvSpPr>
          <p:cNvPr id="3" name="Content Placeholder 2"/>
          <p:cNvSpPr>
            <a:spLocks noGrp="1"/>
          </p:cNvSpPr>
          <p:nvPr>
            <p:ph idx="1"/>
          </p:nvPr>
        </p:nvSpPr>
        <p:spPr>
          <a:xfrm>
            <a:off x="518617" y="1254034"/>
            <a:ext cx="10819943" cy="6511927"/>
          </a:xfrm>
        </p:spPr>
        <p:txBody>
          <a:bodyPr>
            <a:noAutofit/>
          </a:bodyPr>
          <a:lstStyle/>
          <a:p>
            <a:pPr algn="just" rtl="1">
              <a:buNone/>
            </a:pPr>
            <a:r>
              <a:rPr lang="fa-IR" sz="3200" b="1" dirty="0">
                <a:solidFill>
                  <a:prstClr val="black"/>
                </a:solidFill>
                <a:latin typeface="Tahoma" panose="020B0604030504040204" pitchFamily="34" charset="0"/>
                <a:ea typeface="Tahoma" panose="020B0604030504040204" pitchFamily="34" charset="0"/>
                <a:cs typeface="B Nazanin" panose="00000400000000000000" pitchFamily="2" charset="-78"/>
              </a:rPr>
              <a:t>امروزه تحقیق و پژوهش از اهمیت بالایی برخوردار هست و به جرات می توان گفت که همه پیشرفت های علمی، صنعتی، پژوهشی، تکنولوژی و جامعه شناسی بر پایه تحقیق و پژوهش استوار است. اصلی ترین و مهم ترین شیوه ارائه نتایج یک مطالعه و تحقیق، تهیه مقاله پژوهشی است و محققی در صحنه تولید و انتشار علمی موفق است که بتواند نتایج پژوهش خود را در مجلات معتبر پژوهشی به چاپ برساند. از آنجا که نوشتن صحیح و مناسب یک مقاله یک رکن اساسی برای چاپ مقالات علمی می باشد، متخصصین موسسه پژوهش برتر سعی کرده است که به بررسی روش های صحیح نگارش مقالات پژوهشی بپردازد. </a:t>
            </a:r>
          </a:p>
        </p:txBody>
      </p:sp>
    </p:spTree>
    <p:extLst>
      <p:ext uri="{BB962C8B-B14F-4D97-AF65-F5344CB8AC3E}">
        <p14:creationId xmlns:p14="http://schemas.microsoft.com/office/powerpoint/2010/main" xmlns="" val="4263862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22846" y="562805"/>
            <a:ext cx="5638274" cy="508349"/>
          </a:xfrm>
        </p:spPr>
        <p:txBody>
          <a:bodyPr>
            <a:noAutofit/>
          </a:bodyPr>
          <a:lstStyle/>
          <a:p>
            <a:r>
              <a:rPr lang="fa-IR" sz="3200" b="1" dirty="0">
                <a:solidFill>
                  <a:srgbClr val="0070C0"/>
                </a:solidFill>
                <a:latin typeface="Calibri" panose="020F0502020204030204" pitchFamily="34" charset="0"/>
                <a:ea typeface="Majalla UI"/>
                <a:cs typeface="B Titr" panose="00000700000000000000" pitchFamily="2" charset="-78"/>
              </a:rPr>
              <a:t>دلایل نگارش یک مقاله علمی: </a:t>
            </a:r>
          </a:p>
        </p:txBody>
      </p:sp>
      <p:sp>
        <p:nvSpPr>
          <p:cNvPr id="3" name="Subtitle 2"/>
          <p:cNvSpPr>
            <a:spLocks noGrp="1"/>
          </p:cNvSpPr>
          <p:nvPr>
            <p:ph type="subTitle" idx="1"/>
          </p:nvPr>
        </p:nvSpPr>
        <p:spPr>
          <a:xfrm>
            <a:off x="504968" y="1084218"/>
            <a:ext cx="11225478" cy="5029980"/>
          </a:xfrm>
        </p:spPr>
        <p:txBody>
          <a:bodyPr>
            <a:noAutofit/>
          </a:bodyPr>
          <a:lstStyle/>
          <a:p>
            <a:pPr algn="just"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1- توسعه دانش: </a:t>
            </a:r>
            <a:r>
              <a:rPr lang="fa-IR" sz="2800" dirty="0">
                <a:solidFill>
                  <a:prstClr val="black"/>
                </a:solidFill>
                <a:latin typeface="Tahoma" panose="020B0604030504040204" pitchFamily="34" charset="0"/>
                <a:ea typeface="Tahoma" panose="020B0604030504040204" pitchFamily="34" charset="0"/>
                <a:cs typeface="B Nazanin" panose="00000400000000000000" pitchFamily="2" charset="-78"/>
              </a:rPr>
              <a:t>اگر شما یافته‌های نوین حاصل از یک مطالعه پژوهشی دارید و یا به جمع‌بندی یافته‌های سایرین در قالب یک مطالعه مروری پرداخته‌ و به موضوع جدیدی دست یافته‌اید، اگر شما نقطه نظر نوینی درباره یک موضوع دارید و یا این‌که نسبت به مقاله تازه منتشر شده‌ای، ایرادی وارد می‌دانید و یا حتی در فعالیت‌های روزمره خود با یک مورد یا موارد نادر از یک بیماری و یا عارضه برخورد کرده‌اید، آن وقت ضرورت دارد که این یافته‌های نوین خود را به ترتیب در قالب یک مقاله پژوهشی اصیل، یک مقاله مروری، یک مقاله نقطه نظرات شخصی، یک نامه به سردبیر، یک گزارش مورد و یا یک گزارش موارد به رشته تحریر درآورید. بدون شک، این اقدام شما باعث توسعه دانش موجود خواهد شد.</a:t>
            </a:r>
          </a:p>
          <a:p>
            <a:pPr algn="just"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2- حل مشکلات: </a:t>
            </a:r>
            <a:r>
              <a:rPr lang="fa-IR" sz="2800" dirty="0">
                <a:solidFill>
                  <a:prstClr val="black"/>
                </a:solidFill>
                <a:latin typeface="Tahoma" panose="020B0604030504040204" pitchFamily="34" charset="0"/>
                <a:ea typeface="Tahoma" panose="020B0604030504040204" pitchFamily="34" charset="0"/>
                <a:cs typeface="B Nazanin" panose="00000400000000000000" pitchFamily="2" charset="-78"/>
              </a:rPr>
              <a:t>گاهی اوقات ممکن است شما با پژوهش خود، راه حل برخی از مشکلات مربوط با سلامت فرد، خانواده، یک گروه اجتماعی و یا شغلی خاص و یا جامعه را کشف کرده باشید. آنگاه ضروری است که برای ثبت یافته‌های خود و </a:t>
            </a:r>
            <a:r>
              <a:rPr lang="fa-IR" sz="2800" dirty="0">
                <a:solidFill>
                  <a:srgbClr val="FF0000"/>
                </a:solidFill>
                <a:latin typeface="Tahoma" panose="020B0604030504040204" pitchFamily="34" charset="0"/>
                <a:ea typeface="Tahoma" panose="020B0604030504040204" pitchFamily="34" charset="0"/>
                <a:cs typeface="B Nazanin" panose="00000400000000000000" pitchFamily="2" charset="-78"/>
              </a:rPr>
              <a:t>در اختیار گذاشتن آن به سایرین به ویژه برای کاربرد یافته‌های مطالعه شما در شرایط مشابه</a:t>
            </a:r>
            <a:r>
              <a:rPr lang="fa-IR" sz="2800" dirty="0">
                <a:solidFill>
                  <a:prstClr val="black"/>
                </a:solidFill>
                <a:latin typeface="Tahoma" panose="020B0604030504040204" pitchFamily="34" charset="0"/>
                <a:ea typeface="Tahoma" panose="020B0604030504040204" pitchFamily="34" charset="0"/>
                <a:cs typeface="B Nazanin" panose="00000400000000000000" pitchFamily="2" charset="-78"/>
              </a:rPr>
              <a:t>، اقدام به نوشتن مقاله نمائید. این قبیل تحقیقات در قالب تحقیقات مرتبط با نظام سلامت از اهمیت شایان توجهی برخوردار می‌باشد.</a:t>
            </a:r>
          </a:p>
        </p:txBody>
      </p:sp>
    </p:spTree>
    <p:extLst>
      <p:ext uri="{BB962C8B-B14F-4D97-AF65-F5344CB8AC3E}">
        <p14:creationId xmlns:p14="http://schemas.microsoft.com/office/powerpoint/2010/main" xmlns="" val="27871648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4863" y="460660"/>
            <a:ext cx="7309513" cy="849526"/>
          </a:xfrm>
        </p:spPr>
        <p:txBody>
          <a:bodyPr>
            <a:normAutofit/>
          </a:bodyPr>
          <a:lstStyle/>
          <a:p>
            <a:pPr algn="ctr"/>
            <a:r>
              <a:rPr lang="fa-IR" sz="3600" b="1" dirty="0">
                <a:solidFill>
                  <a:srgbClr val="0070C0"/>
                </a:solidFill>
                <a:latin typeface="Calibri" panose="020F0502020204030204" pitchFamily="34" charset="0"/>
                <a:ea typeface="Majalla UI"/>
                <a:cs typeface="B Titr" panose="00000700000000000000" pitchFamily="2" charset="-78"/>
              </a:rPr>
              <a:t>چهارچوب مقاله و قواعد مقاله نویسی</a:t>
            </a:r>
          </a:p>
        </p:txBody>
      </p:sp>
      <p:sp>
        <p:nvSpPr>
          <p:cNvPr id="3" name="Content Placeholder 2"/>
          <p:cNvSpPr>
            <a:spLocks noGrp="1"/>
          </p:cNvSpPr>
          <p:nvPr>
            <p:ph idx="1"/>
          </p:nvPr>
        </p:nvSpPr>
        <p:spPr>
          <a:xfrm>
            <a:off x="838199" y="1371600"/>
            <a:ext cx="10557681" cy="4805363"/>
          </a:xfrm>
        </p:spPr>
        <p:txBody>
          <a:bodyPr>
            <a:normAutofit fontScale="92500" lnSpcReduction="10000"/>
          </a:bodyPr>
          <a:lstStyle/>
          <a:p>
            <a:pPr marL="0" indent="0" algn="r" rtl="1">
              <a:buNone/>
            </a:pPr>
            <a:r>
              <a:rPr lang="fa-IR" sz="3000" b="1" dirty="0">
                <a:solidFill>
                  <a:prstClr val="black"/>
                </a:solidFill>
                <a:latin typeface="Tahoma" panose="020B0604030504040204" pitchFamily="34" charset="0"/>
                <a:ea typeface="Tahoma" panose="020B0604030504040204" pitchFamily="34" charset="0"/>
                <a:cs typeface="B Nazanin" panose="00000400000000000000" pitchFamily="2" charset="-78"/>
              </a:rPr>
              <a:t>به طور کلی هر مقاله </a:t>
            </a:r>
            <a:r>
              <a:rPr lang="fa-IR" sz="30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پژوهشی </a:t>
            </a:r>
            <a:r>
              <a:rPr lang="fa-IR" sz="3000" b="1" dirty="0">
                <a:solidFill>
                  <a:prstClr val="black"/>
                </a:solidFill>
                <a:latin typeface="Tahoma" panose="020B0604030504040204" pitchFamily="34" charset="0"/>
                <a:ea typeface="Tahoma" panose="020B0604030504040204" pitchFamily="34" charset="0"/>
                <a:cs typeface="B Nazanin" panose="00000400000000000000" pitchFamily="2" charset="-78"/>
              </a:rPr>
              <a:t>شامل اجزای اصلی زیر است:</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عنوان</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نام نویسنده یا نویسندگان</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اطلاعات تماس</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چکیده</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واژگان کلیدی</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مقدمه</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مبانی نظری تحقیق</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روش تحقیق</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یافته های تحقیق</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بحث و نتیجه گیری</a:t>
            </a:r>
          </a:p>
          <a:p>
            <a:pPr lvl="1" algn="r"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فهرست منابع</a:t>
            </a:r>
          </a:p>
          <a:p>
            <a:pPr marL="0" indent="0">
              <a:buNone/>
            </a:pPr>
            <a:endParaRPr lang="fa-IR" dirty="0"/>
          </a:p>
        </p:txBody>
      </p:sp>
    </p:spTree>
    <p:extLst>
      <p:ext uri="{BB962C8B-B14F-4D97-AF65-F5344CB8AC3E}">
        <p14:creationId xmlns:p14="http://schemas.microsoft.com/office/powerpoint/2010/main" xmlns="" val="26846092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239" y="487954"/>
            <a:ext cx="2441812" cy="767639"/>
          </a:xfrm>
        </p:spPr>
        <p:txBody>
          <a:bodyPr>
            <a:normAutofit/>
          </a:bodyPr>
          <a:lstStyle/>
          <a:p>
            <a:pPr algn="ctr" rtl="1"/>
            <a:r>
              <a:rPr lang="fa-IR" sz="3600" b="1" dirty="0">
                <a:solidFill>
                  <a:srgbClr val="0070C0"/>
                </a:solidFill>
                <a:latin typeface="Calibri" panose="020F0502020204030204" pitchFamily="34" charset="0"/>
                <a:ea typeface="Majalla UI"/>
                <a:cs typeface="B Titr" panose="00000700000000000000" pitchFamily="2" charset="-78"/>
              </a:rPr>
              <a:t>عنوان مقاله</a:t>
            </a:r>
          </a:p>
        </p:txBody>
      </p:sp>
      <p:sp>
        <p:nvSpPr>
          <p:cNvPr id="3" name="Content Placeholder 2"/>
          <p:cNvSpPr>
            <a:spLocks noGrp="1"/>
          </p:cNvSpPr>
          <p:nvPr>
            <p:ph idx="1"/>
          </p:nvPr>
        </p:nvSpPr>
        <p:spPr>
          <a:xfrm>
            <a:off x="532263" y="1332411"/>
            <a:ext cx="11224308" cy="5173996"/>
          </a:xfrm>
        </p:spPr>
        <p:txBody>
          <a:bodyPr>
            <a:normAutofit fontScale="77500" lnSpcReduction="20000"/>
          </a:bodyPr>
          <a:lstStyle/>
          <a:p>
            <a:pPr marL="0" indent="0" algn="just" rtl="1">
              <a:buNone/>
            </a:pPr>
            <a:r>
              <a:rPr lang="fa-IR" sz="3500" b="1" dirty="0" smtClean="0">
                <a:solidFill>
                  <a:srgbClr val="C00000"/>
                </a:solidFill>
                <a:latin typeface="Tahoma" panose="020B0604030504040204" pitchFamily="34" charset="0"/>
                <a:ea typeface="Tahoma" panose="020B0604030504040204" pitchFamily="34" charset="0"/>
                <a:cs typeface="B Nazanin" panose="00000400000000000000" pitchFamily="2" charset="-78"/>
              </a:rPr>
              <a:t>اولین </a:t>
            </a:r>
            <a:r>
              <a:rPr lang="fa-IR" sz="3500" b="1" dirty="0">
                <a:solidFill>
                  <a:srgbClr val="C00000"/>
                </a:solidFill>
                <a:latin typeface="Tahoma" panose="020B0604030504040204" pitchFamily="34" charset="0"/>
                <a:ea typeface="Tahoma" panose="020B0604030504040204" pitchFamily="34" charset="0"/>
                <a:cs typeface="B Nazanin" panose="00000400000000000000" pitchFamily="2" charset="-78"/>
              </a:rPr>
              <a:t>بخش یک مقاله عنوان است که باید اشتراکاتی با موضوع اصلی تحقیق داشته باشد و به شکلی جذاب جمله بندی شده باشد. نکات زیر در انتخاب عنوان مقاله قابل توجه هستند:</a:t>
            </a:r>
          </a:p>
          <a:p>
            <a:pPr lvl="1" algn="just" rtl="1"/>
            <a:r>
              <a:rPr lang="fa-IR" sz="3500" b="1" dirty="0">
                <a:solidFill>
                  <a:prstClr val="black"/>
                </a:solidFill>
                <a:latin typeface="Tahoma" panose="020B0604030504040204" pitchFamily="34" charset="0"/>
                <a:ea typeface="Tahoma" panose="020B0604030504040204" pitchFamily="34" charset="0"/>
                <a:cs typeface="B Nazanin" panose="00000400000000000000" pitchFamily="2" charset="-78"/>
              </a:rPr>
              <a:t>عنوان مقاله حتی الامکان باید دقیق و رسا بوده و از به کار بردن اصطلاحات ناآشنا یا اختصاری خودداری شود.</a:t>
            </a:r>
          </a:p>
          <a:p>
            <a:pPr lvl="1" algn="just" rtl="1"/>
            <a:r>
              <a:rPr lang="fa-IR" sz="3500" b="1" dirty="0">
                <a:solidFill>
                  <a:prstClr val="black"/>
                </a:solidFill>
                <a:latin typeface="Tahoma" panose="020B0604030504040204" pitchFamily="34" charset="0"/>
                <a:ea typeface="Tahoma" panose="020B0604030504040204" pitchFamily="34" charset="0"/>
                <a:cs typeface="B Nazanin" panose="00000400000000000000" pitchFamily="2" charset="-78"/>
              </a:rPr>
              <a:t>عنوان مقاله حتی الامکان باید جمله خاصی باشد که نکات اصلی و عمده موضوع را در بر داشته باشد.</a:t>
            </a:r>
          </a:p>
          <a:p>
            <a:pPr lvl="1" algn="just" rtl="1"/>
            <a:r>
              <a:rPr lang="fa-IR" sz="3500" b="1" dirty="0">
                <a:solidFill>
                  <a:prstClr val="black"/>
                </a:solidFill>
                <a:latin typeface="Tahoma" panose="020B0604030504040204" pitchFamily="34" charset="0"/>
                <a:ea typeface="Tahoma" panose="020B0604030504040204" pitchFamily="34" charset="0"/>
                <a:cs typeface="B Nazanin" panose="00000400000000000000" pitchFamily="2" charset="-78"/>
              </a:rPr>
              <a:t>به طور معمول (نه همیشه) و در نام گذاری اکثر تحقیق ها این نکات در نظر گرفته می شود: چه چیزی را می خواهیم بررسی کنیم، در چه جامعه ای، در کجا و در چه زمانی. مثلا عنوان یک مقاله می تواند این باشد: ارایه روشی جدید جهت کاهش تلفات در شبکه ها توزیع شعاعی</a:t>
            </a:r>
          </a:p>
          <a:p>
            <a:pPr lvl="1" algn="just" rtl="1"/>
            <a:r>
              <a:rPr lang="fa-IR" sz="3500" b="1" dirty="0">
                <a:solidFill>
                  <a:prstClr val="black"/>
                </a:solidFill>
                <a:latin typeface="Tahoma" panose="020B0604030504040204" pitchFamily="34" charset="0"/>
                <a:ea typeface="Tahoma" panose="020B0604030504040204" pitchFamily="34" charset="0"/>
                <a:cs typeface="B Nazanin" panose="00000400000000000000" pitchFamily="2" charset="-78"/>
              </a:rPr>
              <a:t>عنوان باید «فاقد پیش داوری» باشد. به عنوان مثال، انتخاب این عنوان برای یک مقاله، مناسب نمی باشد: بررسی علل بی علاقگی رانندگان نسبت به بستن کمربند ایمنی.</a:t>
            </a:r>
          </a:p>
          <a:p>
            <a:pPr lvl="1" algn="just" rtl="1"/>
            <a:r>
              <a:rPr lang="fa-IR" sz="3500" b="1" dirty="0">
                <a:solidFill>
                  <a:prstClr val="black"/>
                </a:solidFill>
                <a:latin typeface="Tahoma" panose="020B0604030504040204" pitchFamily="34" charset="0"/>
                <a:ea typeface="Tahoma" panose="020B0604030504040204" pitchFamily="34" charset="0"/>
                <a:cs typeface="B Nazanin" panose="00000400000000000000" pitchFamily="2" charset="-78"/>
              </a:rPr>
              <a:t>اگر کلماتی در توصیف ویژگی مطالعه شما نقش کلیدی دارند حتما در عنوان خود آن را بگنجانید. مثلا شبکه واقعی یا شبکه برق لرستان</a:t>
            </a:r>
          </a:p>
          <a:p>
            <a:pPr lvl="1" algn="just" rtl="1"/>
            <a:r>
              <a:rPr lang="fa-IR" sz="3500" b="1" dirty="0">
                <a:solidFill>
                  <a:prstClr val="black"/>
                </a:solidFill>
                <a:latin typeface="Tahoma" panose="020B0604030504040204" pitchFamily="34" charset="0"/>
                <a:ea typeface="Tahoma" panose="020B0604030504040204" pitchFamily="34" charset="0"/>
                <a:cs typeface="B Nazanin" panose="00000400000000000000" pitchFamily="2" charset="-78"/>
              </a:rPr>
              <a:t>هیچ وقت نباید در عنوان مقاله، نتیجه پژوهش را به صورت ثابت شده ذکرنمود.</a:t>
            </a:r>
          </a:p>
        </p:txBody>
      </p:sp>
    </p:spTree>
    <p:extLst>
      <p:ext uri="{BB962C8B-B14F-4D97-AF65-F5344CB8AC3E}">
        <p14:creationId xmlns:p14="http://schemas.microsoft.com/office/powerpoint/2010/main" xmlns="" val="27784310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0430" y="583489"/>
            <a:ext cx="4952999" cy="685753"/>
          </a:xfrm>
        </p:spPr>
        <p:txBody>
          <a:bodyPr>
            <a:normAutofit/>
          </a:bodyPr>
          <a:lstStyle/>
          <a:p>
            <a:pPr algn="ctr"/>
            <a:r>
              <a:rPr lang="fa-IR" sz="4000" b="1" dirty="0">
                <a:solidFill>
                  <a:srgbClr val="0070C0"/>
                </a:solidFill>
                <a:latin typeface="Calibri" panose="020F0502020204030204" pitchFamily="34" charset="0"/>
                <a:ea typeface="Majalla UI"/>
                <a:cs typeface="B Titr" panose="00000700000000000000" pitchFamily="2" charset="-78"/>
              </a:rPr>
              <a:t>نویسندگان و آدرس ها</a:t>
            </a:r>
          </a:p>
        </p:txBody>
      </p:sp>
      <p:sp>
        <p:nvSpPr>
          <p:cNvPr id="3" name="Content Placeholder 2"/>
          <p:cNvSpPr>
            <a:spLocks noGrp="1"/>
          </p:cNvSpPr>
          <p:nvPr>
            <p:ph idx="1"/>
          </p:nvPr>
        </p:nvSpPr>
        <p:spPr>
          <a:xfrm>
            <a:off x="681819" y="1698171"/>
            <a:ext cx="11150220" cy="2272938"/>
          </a:xfrm>
        </p:spPr>
        <p:txBody>
          <a:bodyPr>
            <a:normAutofit/>
          </a:bodyPr>
          <a:lstStyle/>
          <a:p>
            <a:pPr algn="just" rtl="1">
              <a:buNone/>
            </a:pPr>
            <a:r>
              <a:rPr lang="fa-IR" sz="36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اسامی </a:t>
            </a:r>
            <a:r>
              <a:rPr lang="fa-IR" sz="3600" b="1" dirty="0">
                <a:solidFill>
                  <a:prstClr val="black"/>
                </a:solidFill>
                <a:latin typeface="Tahoma" panose="020B0604030504040204" pitchFamily="34" charset="0"/>
                <a:ea typeface="Tahoma" panose="020B0604030504040204" pitchFamily="34" charset="0"/>
                <a:cs typeface="B Nazanin" panose="00000400000000000000" pitchFamily="2" charset="-78"/>
              </a:rPr>
              <a:t>نویسندگان و همکارانی که در مطالعه شرکت داشته اند باید به طور کامل ذکر شود. همچنین نویسنده اصلی که مسئول ارتباط با خوانندگان است باید مشخص شده و آدرس کامل و ایمیل وی در اختیار خوانندگان قرار گیرد.</a:t>
            </a:r>
          </a:p>
        </p:txBody>
      </p:sp>
    </p:spTree>
    <p:extLst>
      <p:ext uri="{BB962C8B-B14F-4D97-AF65-F5344CB8AC3E}">
        <p14:creationId xmlns:p14="http://schemas.microsoft.com/office/powerpoint/2010/main" xmlns="" val="2904248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8253" y="706320"/>
            <a:ext cx="3119651" cy="644809"/>
          </a:xfrm>
        </p:spPr>
        <p:txBody>
          <a:bodyPr>
            <a:normAutofit/>
          </a:bodyPr>
          <a:lstStyle/>
          <a:p>
            <a:pPr algn="ctr"/>
            <a:r>
              <a:rPr lang="fa-IR" sz="3600" b="1" dirty="0" smtClean="0">
                <a:solidFill>
                  <a:srgbClr val="0070C0"/>
                </a:solidFill>
                <a:latin typeface="Calibri" panose="020F0502020204030204" pitchFamily="34" charset="0"/>
                <a:ea typeface="Majalla UI"/>
                <a:cs typeface="B Titr" panose="00000700000000000000" pitchFamily="2" charset="-78"/>
              </a:rPr>
              <a:t>چکیده </a:t>
            </a:r>
            <a:r>
              <a:rPr lang="fa-IR" sz="3600" b="1" dirty="0">
                <a:solidFill>
                  <a:srgbClr val="0070C0"/>
                </a:solidFill>
                <a:latin typeface="Calibri" panose="020F0502020204030204" pitchFamily="34" charset="0"/>
                <a:ea typeface="Majalla UI"/>
                <a:cs typeface="B Titr" panose="00000700000000000000" pitchFamily="2" charset="-78"/>
              </a:rPr>
              <a:t>تحقیق</a:t>
            </a:r>
          </a:p>
        </p:txBody>
      </p:sp>
      <p:sp>
        <p:nvSpPr>
          <p:cNvPr id="3" name="Content Placeholder 2"/>
          <p:cNvSpPr>
            <a:spLocks noGrp="1"/>
          </p:cNvSpPr>
          <p:nvPr>
            <p:ph idx="1"/>
          </p:nvPr>
        </p:nvSpPr>
        <p:spPr>
          <a:xfrm>
            <a:off x="518616" y="1685110"/>
            <a:ext cx="11015887" cy="4522508"/>
          </a:xfrm>
        </p:spPr>
        <p:txBody>
          <a:bodyPr>
            <a:noAutofit/>
          </a:bodyPr>
          <a:lstStyle/>
          <a:p>
            <a:pPr algn="just" rtl="1">
              <a:buNone/>
            </a:pPr>
            <a:r>
              <a:rPr lang="fa-IR" sz="4000" b="1" dirty="0">
                <a:solidFill>
                  <a:prstClr val="black"/>
                </a:solidFill>
                <a:latin typeface="Tahoma" panose="020B0604030504040204" pitchFamily="34" charset="0"/>
                <a:ea typeface="Tahoma" panose="020B0604030504040204" pitchFamily="34" charset="0"/>
                <a:cs typeface="B Nazanin" panose="00000400000000000000" pitchFamily="2" charset="-78"/>
              </a:rPr>
              <a:t>چکیده پس از عنوان بیشتر از سایر بخش های  یک مقاله خوانده می شود و در چکیده قسمت های مختلف مقاله شامل مقدمه، اهداف، روش ها و نتایج تحقیق به صورت خلاصه ذکر می شود. متن بسیاری از مقاله ها به طور کامل در دسترس ما نیست و گاهی فرصت برای خواندن تمام مقاله نداریم و از این رو چکیده مقاله اهمیت زیادی دارد. در اکثر مجلات تعداد کلمات چکیده 150 تا 250 کلمه محدود است.</a:t>
            </a:r>
          </a:p>
        </p:txBody>
      </p:sp>
    </p:spTree>
    <p:extLst>
      <p:ext uri="{BB962C8B-B14F-4D97-AF65-F5344CB8AC3E}">
        <p14:creationId xmlns:p14="http://schemas.microsoft.com/office/powerpoint/2010/main" xmlns="" val="17615417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2845" y="938332"/>
            <a:ext cx="3242481" cy="726696"/>
          </a:xfrm>
        </p:spPr>
        <p:txBody>
          <a:bodyPr>
            <a:normAutofit/>
          </a:bodyPr>
          <a:lstStyle/>
          <a:p>
            <a:pPr algn="ctr"/>
            <a:r>
              <a:rPr lang="fa-IR" sz="3600" b="1" dirty="0" smtClean="0">
                <a:solidFill>
                  <a:srgbClr val="0070C0"/>
                </a:solidFill>
                <a:latin typeface="Calibri" panose="020F0502020204030204" pitchFamily="34" charset="0"/>
                <a:ea typeface="Majalla UI"/>
                <a:cs typeface="B Titr" panose="00000700000000000000" pitchFamily="2" charset="-78"/>
              </a:rPr>
              <a:t>واژگان </a:t>
            </a:r>
            <a:r>
              <a:rPr lang="fa-IR" sz="3600" b="1" dirty="0">
                <a:solidFill>
                  <a:srgbClr val="0070C0"/>
                </a:solidFill>
                <a:latin typeface="Calibri" panose="020F0502020204030204" pitchFamily="34" charset="0"/>
                <a:ea typeface="Majalla UI"/>
                <a:cs typeface="B Titr" panose="00000700000000000000" pitchFamily="2" charset="-78"/>
              </a:rPr>
              <a:t>کلیدی</a:t>
            </a:r>
          </a:p>
        </p:txBody>
      </p:sp>
      <p:sp>
        <p:nvSpPr>
          <p:cNvPr id="3" name="Content Placeholder 2"/>
          <p:cNvSpPr>
            <a:spLocks noGrp="1"/>
          </p:cNvSpPr>
          <p:nvPr>
            <p:ph idx="1"/>
          </p:nvPr>
        </p:nvSpPr>
        <p:spPr>
          <a:xfrm>
            <a:off x="532261" y="1737360"/>
            <a:ext cx="11132869" cy="4006617"/>
          </a:xfrm>
        </p:spPr>
        <p:txBody>
          <a:bodyPr>
            <a:normAutofit/>
          </a:bodyPr>
          <a:lstStyle/>
          <a:p>
            <a:pPr algn="just" rtl="1">
              <a:buNone/>
            </a:pPr>
            <a:r>
              <a:rPr lang="fa-IR" sz="4800" b="1" dirty="0">
                <a:solidFill>
                  <a:prstClr val="black"/>
                </a:solidFill>
                <a:latin typeface="Tahoma" panose="020B0604030504040204" pitchFamily="34" charset="0"/>
                <a:ea typeface="Tahoma" panose="020B0604030504040204" pitchFamily="34" charset="0"/>
                <a:cs typeface="B Nazanin" panose="00000400000000000000" pitchFamily="2" charset="-78"/>
              </a:rPr>
              <a:t>چند واژه کلیدی که از اهمیت زیادی در مطالعه برخوردارند، در این قسمت ذکر می شود. ضمن این که با ذکر واژه های کلیدی در سایت های علمی می توان به دنبال مقاله نیز گشت. به طور معمول تعداد این حدود 5-6 کلمه در نظر گرفته می شود</a:t>
            </a:r>
            <a:r>
              <a:rPr lang="fa-IR" sz="4800" dirty="0">
                <a:solidFill>
                  <a:prstClr val="black"/>
                </a:solidFill>
                <a:latin typeface="Tahoma" panose="020B0604030504040204" pitchFamily="34" charset="0"/>
                <a:ea typeface="Tahoma" panose="020B0604030504040204" pitchFamily="34" charset="0"/>
                <a:cs typeface="B Nazanin" panose="00000400000000000000" pitchFamily="2" charset="-78"/>
              </a:rPr>
              <a:t>.</a:t>
            </a:r>
          </a:p>
        </p:txBody>
      </p:sp>
    </p:spTree>
    <p:extLst>
      <p:ext uri="{BB962C8B-B14F-4D97-AF65-F5344CB8AC3E}">
        <p14:creationId xmlns:p14="http://schemas.microsoft.com/office/powerpoint/2010/main" xmlns="" val="15528718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5451" y="668440"/>
            <a:ext cx="1786719" cy="713048"/>
          </a:xfrm>
        </p:spPr>
        <p:txBody>
          <a:bodyPr/>
          <a:lstStyle/>
          <a:p>
            <a:pPr algn="ctr"/>
            <a:r>
              <a:rPr lang="fa-IR" sz="4000" b="1" dirty="0" smtClean="0">
                <a:solidFill>
                  <a:srgbClr val="0070C0"/>
                </a:solidFill>
                <a:latin typeface="Calibri" panose="020F0502020204030204" pitchFamily="34" charset="0"/>
                <a:ea typeface="Majalla UI"/>
                <a:cs typeface="B Titr" panose="00000700000000000000" pitchFamily="2" charset="-78"/>
              </a:rPr>
              <a:t>مقدمه</a:t>
            </a:r>
            <a:endParaRPr lang="fa-IR" sz="4000" b="1" dirty="0">
              <a:solidFill>
                <a:srgbClr val="0070C0"/>
              </a:solidFill>
              <a:latin typeface="Calibri" panose="020F0502020204030204" pitchFamily="34" charset="0"/>
              <a:ea typeface="Majalla UI"/>
              <a:cs typeface="B Titr" panose="00000700000000000000" pitchFamily="2" charset="-78"/>
            </a:endParaRPr>
          </a:p>
        </p:txBody>
      </p:sp>
      <p:sp>
        <p:nvSpPr>
          <p:cNvPr id="3" name="Content Placeholder 2"/>
          <p:cNvSpPr>
            <a:spLocks noGrp="1"/>
          </p:cNvSpPr>
          <p:nvPr>
            <p:ph idx="1"/>
          </p:nvPr>
        </p:nvSpPr>
        <p:spPr>
          <a:xfrm>
            <a:off x="655092" y="1593669"/>
            <a:ext cx="10958015" cy="4114800"/>
          </a:xfrm>
        </p:spPr>
        <p:txBody>
          <a:bodyPr>
            <a:noAutofit/>
          </a:bodyPr>
          <a:lstStyle/>
          <a:p>
            <a:pPr algn="just" rtl="1">
              <a:buNone/>
            </a:pPr>
            <a:r>
              <a:rPr lang="fa-IR" sz="4000" b="1" dirty="0">
                <a:solidFill>
                  <a:prstClr val="black"/>
                </a:solidFill>
                <a:latin typeface="Tahoma" panose="020B0604030504040204" pitchFamily="34" charset="0"/>
                <a:ea typeface="Tahoma" panose="020B0604030504040204" pitchFamily="34" charset="0"/>
                <a:cs typeface="B Nazanin" panose="00000400000000000000" pitchFamily="2" charset="-78"/>
              </a:rPr>
              <a:t>مقدمه یک مقاله پژوهشی ضمن بیان مسئله و تشریح موضوع به آن مسئله پاسخ می دهد که ارزش مطالعه حاضر برای انجام ان چه بوده است. در حقیقت با مطالع مقدمه یک مقاله پژوهشی، خواننده با مسئله تحقیق آشنا شده و ضرورت انجام پژوهش را درک می کند. متن مقدمه باید روان باشد و حتی الامکان به صورت خلاصه و حداکثر در 2 صفحه تایپ شود.</a:t>
            </a:r>
          </a:p>
        </p:txBody>
      </p:sp>
    </p:spTree>
    <p:extLst>
      <p:ext uri="{BB962C8B-B14F-4D97-AF65-F5344CB8AC3E}">
        <p14:creationId xmlns:p14="http://schemas.microsoft.com/office/powerpoint/2010/main" xmlns="" val="18778461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6866" y="577585"/>
            <a:ext cx="2887639" cy="699400"/>
          </a:xfrm>
        </p:spPr>
        <p:txBody>
          <a:bodyPr/>
          <a:lstStyle/>
          <a:p>
            <a:pPr algn="ctr"/>
            <a:r>
              <a:rPr lang="fa-IR" sz="4000" b="1" dirty="0" smtClean="0">
                <a:solidFill>
                  <a:srgbClr val="0070C0"/>
                </a:solidFill>
                <a:latin typeface="Calibri" panose="020F0502020204030204" pitchFamily="34" charset="0"/>
                <a:ea typeface="Majalla UI"/>
                <a:cs typeface="B Titr" panose="00000700000000000000" pitchFamily="2" charset="-78"/>
              </a:rPr>
              <a:t>روش </a:t>
            </a:r>
            <a:r>
              <a:rPr lang="fa-IR" sz="4000" b="1" dirty="0">
                <a:solidFill>
                  <a:srgbClr val="0070C0"/>
                </a:solidFill>
                <a:latin typeface="Calibri" panose="020F0502020204030204" pitchFamily="34" charset="0"/>
                <a:ea typeface="Majalla UI"/>
                <a:cs typeface="B Titr" panose="00000700000000000000" pitchFamily="2" charset="-78"/>
              </a:rPr>
              <a:t>تحقیق</a:t>
            </a:r>
          </a:p>
        </p:txBody>
      </p:sp>
      <p:sp>
        <p:nvSpPr>
          <p:cNvPr id="3" name="Content Placeholder 2"/>
          <p:cNvSpPr>
            <a:spLocks noGrp="1"/>
          </p:cNvSpPr>
          <p:nvPr>
            <p:ph idx="1"/>
          </p:nvPr>
        </p:nvSpPr>
        <p:spPr>
          <a:xfrm>
            <a:off x="573206" y="1528354"/>
            <a:ext cx="11313993" cy="4267139"/>
          </a:xfrm>
        </p:spPr>
        <p:txBody>
          <a:bodyPr>
            <a:noAutofit/>
          </a:bodyPr>
          <a:lstStyle/>
          <a:p>
            <a:pPr algn="just" rtl="1">
              <a:buNone/>
            </a:pPr>
            <a:r>
              <a:rPr lang="fa-IR" sz="4000" b="1" dirty="0">
                <a:solidFill>
                  <a:prstClr val="black"/>
                </a:solidFill>
                <a:latin typeface="Tahoma" panose="020B0604030504040204" pitchFamily="34" charset="0"/>
                <a:ea typeface="Tahoma" panose="020B0604030504040204" pitchFamily="34" charset="0"/>
                <a:cs typeface="B Nazanin" panose="00000400000000000000" pitchFamily="2" charset="-78"/>
              </a:rPr>
              <a:t>چگونگی و روش انجام پژوهش توضیح داده می شود. همچنین نمونه های مورد برسی، چگونگی نمونه گیری، جامعه هدف، مراحل اجرائی پژوهش و نحوه تجزیه و تحلیل داده ها ذکر میشود. در این مرحله در مورد تغییر بیشتر بحث شده و روش اندازه گیری و میزان دقت و چگونگی کنترل آنها بیان می شود.</a:t>
            </a:r>
          </a:p>
        </p:txBody>
      </p:sp>
    </p:spTree>
    <p:extLst>
      <p:ext uri="{BB962C8B-B14F-4D97-AF65-F5344CB8AC3E}">
        <p14:creationId xmlns:p14="http://schemas.microsoft.com/office/powerpoint/2010/main" xmlns="" val="39961595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6997" y="614685"/>
            <a:ext cx="3460845" cy="617514"/>
          </a:xfrm>
        </p:spPr>
        <p:txBody>
          <a:bodyPr>
            <a:normAutofit fontScale="90000"/>
          </a:bodyPr>
          <a:lstStyle/>
          <a:p>
            <a:pPr algn="ctr" rtl="1"/>
            <a:r>
              <a:rPr lang="fa-IR" sz="4000" b="1" dirty="0">
                <a:solidFill>
                  <a:srgbClr val="0070C0"/>
                </a:solidFill>
                <a:latin typeface="Calibri" panose="020F0502020204030204" pitchFamily="34" charset="0"/>
                <a:ea typeface="Majalla UI"/>
                <a:cs typeface="B Titr" panose="00000700000000000000" pitchFamily="2" charset="-78"/>
              </a:rPr>
              <a:t>یافته های تحقیق</a:t>
            </a:r>
          </a:p>
        </p:txBody>
      </p:sp>
      <p:sp>
        <p:nvSpPr>
          <p:cNvPr id="3" name="Content Placeholder 2"/>
          <p:cNvSpPr>
            <a:spLocks noGrp="1"/>
          </p:cNvSpPr>
          <p:nvPr>
            <p:ph idx="1"/>
          </p:nvPr>
        </p:nvSpPr>
        <p:spPr>
          <a:xfrm>
            <a:off x="450376" y="1698171"/>
            <a:ext cx="11354938" cy="4226111"/>
          </a:xfrm>
        </p:spPr>
        <p:txBody>
          <a:bodyPr>
            <a:noAutofit/>
          </a:bodyPr>
          <a:lstStyle/>
          <a:p>
            <a:pPr marL="0" indent="0" algn="just" rtl="1">
              <a:buNone/>
            </a:pPr>
            <a:r>
              <a:rPr lang="fa-IR" sz="4000" b="1" dirty="0">
                <a:solidFill>
                  <a:prstClr val="black"/>
                </a:solidFill>
                <a:latin typeface="Tahoma" panose="020B0604030504040204" pitchFamily="34" charset="0"/>
                <a:ea typeface="Tahoma" panose="020B0604030504040204" pitchFamily="34" charset="0"/>
                <a:cs typeface="B Nazanin" panose="00000400000000000000" pitchFamily="2" charset="-78"/>
              </a:rPr>
              <a:t>در این </a:t>
            </a:r>
            <a:r>
              <a:rPr lang="fa-IR" sz="4000" b="1" dirty="0" smtClean="0">
                <a:solidFill>
                  <a:prstClr val="black"/>
                </a:solidFill>
                <a:latin typeface="Tahoma" panose="020B0604030504040204" pitchFamily="34" charset="0"/>
                <a:ea typeface="Tahoma" panose="020B0604030504040204" pitchFamily="34" charset="0"/>
                <a:cs typeface="B Nazanin" panose="00000400000000000000" pitchFamily="2" charset="-78"/>
              </a:rPr>
              <a:t>قسمت </a:t>
            </a:r>
            <a:r>
              <a:rPr lang="fa-IR" sz="4000" b="1" dirty="0">
                <a:solidFill>
                  <a:prstClr val="black"/>
                </a:solidFill>
                <a:latin typeface="Tahoma" panose="020B0604030504040204" pitchFamily="34" charset="0"/>
                <a:ea typeface="Tahoma" panose="020B0604030504040204" pitchFamily="34" charset="0"/>
                <a:cs typeface="B Nazanin" panose="00000400000000000000" pitchFamily="2" charset="-78"/>
              </a:rPr>
              <a:t>نتایج به دست آمده از پژوهش ذکر می شود. نتایج کلیدی مطالعه باید با کلمات روان و دقیق و بدون بزرگ نمایی عنوان شود. از روش های مختلفی برای ارائه نتایج استفاده می شود. استفاده از اعداد، جداول و نمودارها به طور کامل تشریح شده و مورد تجزیه و تحلیل قرار گیرند. در مواردی که از روش ها و آزمون ها آماری برای بررسی نتایج و تحلیل داده ها استفاده شده باشد، باید نوع آن نیز ذکر شود.</a:t>
            </a:r>
          </a:p>
        </p:txBody>
      </p:sp>
    </p:spTree>
    <p:extLst>
      <p:ext uri="{BB962C8B-B14F-4D97-AF65-F5344CB8AC3E}">
        <p14:creationId xmlns:p14="http://schemas.microsoft.com/office/powerpoint/2010/main" xmlns="" val="27271064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060" y="882125"/>
            <a:ext cx="4020403" cy="603866"/>
          </a:xfrm>
        </p:spPr>
        <p:txBody>
          <a:bodyPr/>
          <a:lstStyle/>
          <a:p>
            <a:pPr algn="ctr"/>
            <a:r>
              <a:rPr lang="fa-IR" sz="3600" b="1" dirty="0" smtClean="0">
                <a:solidFill>
                  <a:srgbClr val="0070C0"/>
                </a:solidFill>
                <a:latin typeface="Calibri" panose="020F0502020204030204" pitchFamily="34" charset="0"/>
                <a:ea typeface="Majalla UI"/>
                <a:cs typeface="B Titr" panose="00000700000000000000" pitchFamily="2" charset="-78"/>
              </a:rPr>
              <a:t>بحث </a:t>
            </a:r>
            <a:r>
              <a:rPr lang="fa-IR" sz="3600" b="1" dirty="0">
                <a:solidFill>
                  <a:srgbClr val="0070C0"/>
                </a:solidFill>
                <a:latin typeface="Calibri" panose="020F0502020204030204" pitchFamily="34" charset="0"/>
                <a:ea typeface="Majalla UI"/>
                <a:cs typeface="B Titr" panose="00000700000000000000" pitchFamily="2" charset="-78"/>
              </a:rPr>
              <a:t>و نتیجه گیری</a:t>
            </a:r>
          </a:p>
        </p:txBody>
      </p:sp>
      <p:sp>
        <p:nvSpPr>
          <p:cNvPr id="3" name="Content Placeholder 2"/>
          <p:cNvSpPr>
            <a:spLocks noGrp="1"/>
          </p:cNvSpPr>
          <p:nvPr>
            <p:ph idx="1"/>
          </p:nvPr>
        </p:nvSpPr>
        <p:spPr>
          <a:xfrm>
            <a:off x="300250" y="1685109"/>
            <a:ext cx="11341289" cy="4033111"/>
          </a:xfrm>
        </p:spPr>
        <p:txBody>
          <a:bodyPr>
            <a:noAutofit/>
          </a:bodyPr>
          <a:lstStyle/>
          <a:p>
            <a:pPr algn="just" rtl="1">
              <a:buNone/>
            </a:pPr>
            <a:r>
              <a:rPr lang="fa-IR" sz="4000" b="1" dirty="0">
                <a:solidFill>
                  <a:prstClr val="black"/>
                </a:solidFill>
                <a:latin typeface="Tahoma" panose="020B0604030504040204" pitchFamily="34" charset="0"/>
                <a:ea typeface="Tahoma" panose="020B0604030504040204" pitchFamily="34" charset="0"/>
                <a:cs typeface="B Nazanin" panose="00000400000000000000" pitchFamily="2" charset="-78"/>
              </a:rPr>
              <a:t>در این قسمت به تفسیر نتایج ارائه شده می پردازیم. همچنین می توان به مقایسه نتایج به دست آمده از مطالعه حاضر با نتایج سایر مطالعه ها پرداخت و با توجه به مجموعه شواهد نتیجه گیری نمود. درصورت لزوم می توان پیشنهادهایی برای انجام مطالعات بهتر و کامل تر در آینده ارائه داد.</a:t>
            </a:r>
          </a:p>
        </p:txBody>
      </p:sp>
    </p:spTree>
    <p:extLst>
      <p:ext uri="{BB962C8B-B14F-4D97-AF65-F5344CB8AC3E}">
        <p14:creationId xmlns:p14="http://schemas.microsoft.com/office/powerpoint/2010/main" xmlns="" val="36601238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7099" y="751496"/>
            <a:ext cx="3133299" cy="603866"/>
          </a:xfrm>
        </p:spPr>
        <p:txBody>
          <a:bodyPr>
            <a:normAutofit/>
          </a:bodyPr>
          <a:lstStyle/>
          <a:p>
            <a:pPr algn="ctr" rtl="1"/>
            <a:r>
              <a:rPr lang="fa-IR" sz="3600" b="1" dirty="0">
                <a:solidFill>
                  <a:srgbClr val="0070C0"/>
                </a:solidFill>
                <a:latin typeface="Calibri" panose="020F0502020204030204" pitchFamily="34" charset="0"/>
                <a:ea typeface="Majalla UI"/>
                <a:cs typeface="B Titr" panose="00000700000000000000" pitchFamily="2" charset="-78"/>
              </a:rPr>
              <a:t>فهرست منابع</a:t>
            </a:r>
          </a:p>
        </p:txBody>
      </p:sp>
      <p:sp>
        <p:nvSpPr>
          <p:cNvPr id="3" name="Content Placeholder 2"/>
          <p:cNvSpPr>
            <a:spLocks noGrp="1"/>
          </p:cNvSpPr>
          <p:nvPr>
            <p:ph idx="1"/>
          </p:nvPr>
        </p:nvSpPr>
        <p:spPr>
          <a:xfrm>
            <a:off x="582303" y="1711234"/>
            <a:ext cx="11027391" cy="3607741"/>
          </a:xfrm>
        </p:spPr>
        <p:txBody>
          <a:bodyPr>
            <a:noAutofit/>
          </a:bodyPr>
          <a:lstStyle/>
          <a:p>
            <a:pPr marL="0" indent="0" algn="just" rtl="1">
              <a:buNone/>
            </a:pPr>
            <a:r>
              <a:rPr lang="fa-IR" sz="4000" b="1" dirty="0">
                <a:solidFill>
                  <a:prstClr val="black"/>
                </a:solidFill>
                <a:latin typeface="Tahoma" panose="020B0604030504040204" pitchFamily="34" charset="0"/>
                <a:ea typeface="Tahoma" panose="020B0604030504040204" pitchFamily="34" charset="0"/>
                <a:cs typeface="B Nazanin" panose="00000400000000000000" pitchFamily="2" charset="-78"/>
              </a:rPr>
              <a:t>در پایان لازم است کلیه منابعی که در تحقیق مورد استفاده قرار گرفته اند، به شیوه ای مطلوب ذکر شوند. شیوه نگارش منابع در نشریات مختلف متفاوت است و بهتر است از راهنمایی این نشریات و شرایط نگارش مقالات کمک بگیریم.</a:t>
            </a:r>
          </a:p>
        </p:txBody>
      </p:sp>
    </p:spTree>
    <p:extLst>
      <p:ext uri="{BB962C8B-B14F-4D97-AF65-F5344CB8AC3E}">
        <p14:creationId xmlns:p14="http://schemas.microsoft.com/office/powerpoint/2010/main" xmlns="" val="1790246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3338" y="477671"/>
            <a:ext cx="5945713" cy="436729"/>
          </a:xfrm>
        </p:spPr>
        <p:txBody>
          <a:bodyPr>
            <a:noAutofit/>
          </a:bodyPr>
          <a:lstStyle/>
          <a:p>
            <a:r>
              <a:rPr lang="fa-IR" sz="3200" b="1" dirty="0">
                <a:solidFill>
                  <a:srgbClr val="0070C0"/>
                </a:solidFill>
                <a:latin typeface="Calibri" panose="020F0502020204030204" pitchFamily="34" charset="0"/>
                <a:ea typeface="Majalla UI"/>
                <a:cs typeface="B Titr" panose="00000700000000000000" pitchFamily="2" charset="-78"/>
              </a:rPr>
              <a:t>دلایل نگارش یک مقاله علمی: </a:t>
            </a:r>
          </a:p>
        </p:txBody>
      </p:sp>
      <p:sp>
        <p:nvSpPr>
          <p:cNvPr id="3" name="Subtitle 2"/>
          <p:cNvSpPr>
            <a:spLocks noGrp="1"/>
          </p:cNvSpPr>
          <p:nvPr>
            <p:ph type="subTitle" idx="1"/>
          </p:nvPr>
        </p:nvSpPr>
        <p:spPr>
          <a:xfrm>
            <a:off x="450377" y="1058091"/>
            <a:ext cx="11162504" cy="5016137"/>
          </a:xfrm>
        </p:spPr>
        <p:txBody>
          <a:bodyPr>
            <a:noAutofit/>
          </a:bodyPr>
          <a:lstStyle/>
          <a:p>
            <a:pPr algn="just"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3- توسعه بخش، سازمان و یا دانشگاه محل خدمت نویسنده: </a:t>
            </a:r>
            <a:r>
              <a:rPr lang="fa-IR" sz="2800" dirty="0">
                <a:solidFill>
                  <a:prstClr val="black"/>
                </a:solidFill>
                <a:latin typeface="Tahoma" panose="020B0604030504040204" pitchFamily="34" charset="0"/>
                <a:ea typeface="Tahoma" panose="020B0604030504040204" pitchFamily="34" charset="0"/>
                <a:cs typeface="B Nazanin" panose="00000400000000000000" pitchFamily="2" charset="-78"/>
              </a:rPr>
              <a:t>بدیهی است نگارش یک مقاله و چاپ آن در یک مجله معتبر علمی منجر به توسعه بخش، سازمان و یا دانشگاه محل خدمت نویسندگان خواهد گردید. این نکته نه تنها کمک خواهد کرد که سازمان یا دانشگاه محل خدمت نویسندگان در سطح ملی و بین‌المللی شناخته شده و آبروی علمی به‌دست آورد، بلکه منجر به افزایش دریافت بودجه‌های پژوهشی از طرف نهادهای دولتی و یا خصوصی نیز می‌گردد، چرا که نشان می‌دهد این سازمان و یا دانشگاه دارای افراد با انگیزه‌ای می‌باشد که می‌توانند پروژه‌های پژوهشی را تا رسیدن به نتایج مطلوب دنبال نمایند.</a:t>
            </a:r>
          </a:p>
          <a:p>
            <a:pPr algn="just" rtl="1"/>
            <a:r>
              <a:rPr lang="fa-IR" sz="2800" b="1" dirty="0">
                <a:solidFill>
                  <a:srgbClr val="0070C0"/>
                </a:solidFill>
                <a:latin typeface="Tahoma" panose="020B0604030504040204" pitchFamily="34" charset="0"/>
                <a:ea typeface="Tahoma" panose="020B0604030504040204" pitchFamily="34" charset="0"/>
                <a:cs typeface="B Nazanin" panose="00000400000000000000" pitchFamily="2" charset="-78"/>
              </a:rPr>
              <a:t>4- توسعه فردی: </a:t>
            </a:r>
            <a:r>
              <a:rPr lang="fa-IR" sz="2800" dirty="0">
                <a:solidFill>
                  <a:prstClr val="black"/>
                </a:solidFill>
                <a:latin typeface="Tahoma" panose="020B0604030504040204" pitchFamily="34" charset="0"/>
                <a:ea typeface="Tahoma" panose="020B0604030504040204" pitchFamily="34" charset="0"/>
                <a:cs typeface="B Nazanin" panose="00000400000000000000" pitchFamily="2" charset="-78"/>
              </a:rPr>
              <a:t>همانند توسعه سازمان، نگارش مقالات علمی موجبات توسعه فردی نویسندگان خود را فراهم می‌آورند. </a:t>
            </a:r>
            <a:r>
              <a:rPr lang="fa-IR" sz="2800" dirty="0">
                <a:solidFill>
                  <a:srgbClr val="C00000"/>
                </a:solidFill>
                <a:latin typeface="Tahoma" panose="020B0604030504040204" pitchFamily="34" charset="0"/>
                <a:ea typeface="Tahoma" panose="020B0604030504040204" pitchFamily="34" charset="0"/>
                <a:cs typeface="B Nazanin" panose="00000400000000000000" pitchFamily="2" charset="-78"/>
              </a:rPr>
              <a:t>نگارش مقالات علمی موجب غنای کارنامه علمی نویسندگان </a:t>
            </a:r>
            <a:r>
              <a:rPr lang="fa-IR" sz="2800" dirty="0">
                <a:solidFill>
                  <a:prstClr val="black"/>
                </a:solidFill>
                <a:latin typeface="Tahoma" panose="020B0604030504040204" pitchFamily="34" charset="0"/>
                <a:ea typeface="Tahoma" panose="020B0604030504040204" pitchFamily="34" charset="0"/>
                <a:cs typeface="B Nazanin" panose="00000400000000000000" pitchFamily="2" charset="-78"/>
              </a:rPr>
              <a:t>خود را فراهم ‌آورده و برای آن‌ها آبروی علمی مطلوبی را به‌همراه خواهد داشت. چنین نکته‌ای سبب خواهد شد که نویسندگان مقالات علمی از نظر ملی و بین‌المللی مورد شناخت قرار گیرند و نهادهای دولتی و یا خصوصی با طیب خاطر بیشتری، پروژه‌های پژوهشی خود را در اختیار این محققین یا سازمان‌های محل خدمت آن‌ها قرار دهند</a:t>
            </a:r>
            <a:r>
              <a:rPr lang="fa-IR" sz="2800"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endParaRPr lang="fa-IR" sz="2800"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35584077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8903"/>
            <a:ext cx="10515600" cy="5158060"/>
          </a:xfrm>
        </p:spPr>
        <p:txBody>
          <a:bodyPr/>
          <a:lstStyle/>
          <a:p>
            <a:endParaRPr lang="fa-IR" dirty="0" smtClean="0"/>
          </a:p>
          <a:p>
            <a:pPr algn="ctr">
              <a:buNone/>
            </a:pPr>
            <a:r>
              <a:rPr lang="fa-IR" sz="8000" dirty="0" smtClean="0">
                <a:solidFill>
                  <a:srgbClr val="00B0F0"/>
                </a:solidFill>
              </a:rPr>
              <a:t>با سپاس از بذل توجه شما </a:t>
            </a:r>
            <a:endParaRPr lang="en-US" sz="8000" dirty="0" smtClean="0">
              <a:solidFill>
                <a:srgbClr val="00B0F0"/>
              </a:solidFill>
            </a:endParaRPr>
          </a:p>
          <a:p>
            <a:pPr algn="ctr" rtl="1">
              <a:buNone/>
            </a:pPr>
            <a:r>
              <a:rPr lang="fa-IR" sz="8000" dirty="0" smtClean="0">
                <a:solidFill>
                  <a:srgbClr val="00B0F0"/>
                </a:solidFill>
              </a:rPr>
              <a:t>عزیزان</a:t>
            </a:r>
            <a:endParaRPr lang="fa-IR" sz="8000" dirty="0">
              <a:solidFill>
                <a:srgbClr val="00B0F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194" y="528898"/>
            <a:ext cx="5958385" cy="555319"/>
          </a:xfrm>
        </p:spPr>
        <p:txBody>
          <a:bodyPr>
            <a:normAutofit/>
          </a:bodyPr>
          <a:lstStyle/>
          <a:p>
            <a:pPr algn="ctr"/>
            <a:r>
              <a:rPr lang="fa-IR" sz="3200" b="1" dirty="0">
                <a:solidFill>
                  <a:srgbClr val="0070C0"/>
                </a:solidFill>
                <a:latin typeface="Calibri" panose="020F0502020204030204" pitchFamily="34" charset="0"/>
                <a:ea typeface="Majalla UI"/>
                <a:cs typeface="B Titr" panose="00000700000000000000" pitchFamily="2" charset="-78"/>
              </a:rPr>
              <a:t>دلایل نگارش یک مقاله علمی: </a:t>
            </a:r>
          </a:p>
        </p:txBody>
      </p:sp>
      <p:sp>
        <p:nvSpPr>
          <p:cNvPr id="3" name="Content Placeholder 2"/>
          <p:cNvSpPr>
            <a:spLocks noGrp="1"/>
          </p:cNvSpPr>
          <p:nvPr>
            <p:ph idx="1"/>
          </p:nvPr>
        </p:nvSpPr>
        <p:spPr>
          <a:xfrm>
            <a:off x="491320" y="1384664"/>
            <a:ext cx="11121560" cy="4676502"/>
          </a:xfrm>
        </p:spPr>
        <p:txBody>
          <a:bodyPr>
            <a:noAutofit/>
          </a:bodyPr>
          <a:lstStyle/>
          <a:p>
            <a:pPr marL="0" indent="0" algn="just" rtl="1">
              <a:buNone/>
            </a:pPr>
            <a:r>
              <a:rPr lang="fa-IR" b="1" dirty="0">
                <a:solidFill>
                  <a:srgbClr val="0070C0"/>
                </a:solidFill>
                <a:latin typeface="Tahoma" panose="020B0604030504040204" pitchFamily="34" charset="0"/>
                <a:ea typeface="Tahoma" panose="020B0604030504040204" pitchFamily="34" charset="0"/>
                <a:cs typeface="B Nazanin" panose="00000400000000000000" pitchFamily="2" charset="-78"/>
              </a:rPr>
              <a:t>5- ارتقائ سلسله مراتب اداری: </a:t>
            </a:r>
            <a:r>
              <a:rPr lang="fa-IR" dirty="0">
                <a:solidFill>
                  <a:prstClr val="black"/>
                </a:solidFill>
                <a:latin typeface="Tahoma" panose="020B0604030504040204" pitchFamily="34" charset="0"/>
                <a:ea typeface="Tahoma" panose="020B0604030504040204" pitchFamily="34" charset="0"/>
                <a:cs typeface="B Nazanin" panose="00000400000000000000" pitchFamily="2" charset="-78"/>
              </a:rPr>
              <a:t>به‌علاوه نگارش مقالات علمی کمک می‌نماید تا </a:t>
            </a:r>
            <a:r>
              <a:rPr lang="fa-IR" dirty="0">
                <a:solidFill>
                  <a:srgbClr val="C00000"/>
                </a:solidFill>
                <a:latin typeface="Tahoma" panose="020B0604030504040204" pitchFamily="34" charset="0"/>
                <a:ea typeface="Tahoma" panose="020B0604030504040204" pitchFamily="34" charset="0"/>
                <a:cs typeface="B Nazanin" panose="00000400000000000000" pitchFamily="2" charset="-78"/>
              </a:rPr>
              <a:t>نویسندگان آن بتوانند در سلسله مراتب اداری خود ارتقاء یابند</a:t>
            </a:r>
            <a:r>
              <a:rPr lang="fa-IR" dirty="0">
                <a:solidFill>
                  <a:prstClr val="black"/>
                </a:solidFill>
                <a:latin typeface="Tahoma" panose="020B0604030504040204" pitchFamily="34" charset="0"/>
                <a:ea typeface="Tahoma" panose="020B0604030504040204" pitchFamily="34" charset="0"/>
                <a:cs typeface="B Nazanin" panose="00000400000000000000" pitchFamily="2" charset="-78"/>
              </a:rPr>
              <a:t>. این نکته بیانگر آن است که چطور یک دانشمند می‌تواند پله‌های نردبان ارتقاء را به‌درستی طی نموده و در میان همکاران خود، به مقام‌های علمی بالاتری دست یابد.</a:t>
            </a:r>
          </a:p>
          <a:p>
            <a:pPr marL="0" indent="0" algn="just" rtl="1">
              <a:buNone/>
            </a:pPr>
            <a:r>
              <a:rPr lang="fa-IR" b="1" dirty="0">
                <a:solidFill>
                  <a:srgbClr val="0070C0"/>
                </a:solidFill>
                <a:latin typeface="Tahoma" panose="020B0604030504040204" pitchFamily="34" charset="0"/>
                <a:ea typeface="Tahoma" panose="020B0604030504040204" pitchFamily="34" charset="0"/>
                <a:cs typeface="B Nazanin" panose="00000400000000000000" pitchFamily="2" charset="-78"/>
              </a:rPr>
              <a:t>6- آموزش یادگیری : </a:t>
            </a:r>
            <a:r>
              <a:rPr lang="fa-IR" dirty="0">
                <a:solidFill>
                  <a:prstClr val="black"/>
                </a:solidFill>
                <a:latin typeface="Tahoma" panose="020B0604030504040204" pitchFamily="34" charset="0"/>
                <a:ea typeface="Tahoma" panose="020B0604030504040204" pitchFamily="34" charset="0"/>
                <a:cs typeface="B Nazanin" panose="00000400000000000000" pitchFamily="2" charset="-78"/>
              </a:rPr>
              <a:t>شواهد موجود نشان می‌دهند که با نگارش مقالات علمی، نویسندگان توانایی‌های علمی و پژوهشی خود را ارتقاء می‌بخشند. آن‌ها، نه تنها با جستجوی در منابع موجود، این اطمینان را حاصل می‌نمایند که یافته‌های علمی آن‌ها قبلاً توسط فرد یا افراد دیگری گزارش نشده است، بلکه با شناخت نقاط تاریک و یا تناقضات موجود در حوزه تخصص خود، سعی در ارائه یافته‌های نوین می‌نماید که این نقاط تاریک را روشن نموده و یا تناقضات موجود را تفهیم نماید</a:t>
            </a:r>
            <a:r>
              <a:rPr lang="fa-IR"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endParaRPr lang="fa-IR"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2955254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137" y="0"/>
            <a:ext cx="5780964" cy="822230"/>
          </a:xfrm>
        </p:spPr>
        <p:txBody>
          <a:bodyPr>
            <a:normAutofit/>
          </a:bodyPr>
          <a:lstStyle/>
          <a:p>
            <a:r>
              <a:rPr lang="fa-IR" sz="3200" b="1" dirty="0" smtClean="0">
                <a:solidFill>
                  <a:srgbClr val="0070C0"/>
                </a:solidFill>
                <a:latin typeface="Calibri" panose="020F0502020204030204" pitchFamily="34" charset="0"/>
                <a:ea typeface="Majalla UI"/>
                <a:cs typeface="B Titr" panose="00000700000000000000" pitchFamily="2" charset="-78"/>
              </a:rPr>
              <a:t>چطور مقاله نویس </a:t>
            </a:r>
            <a:r>
              <a:rPr lang="fa-IR" sz="3200" b="1" dirty="0">
                <a:solidFill>
                  <a:srgbClr val="0070C0"/>
                </a:solidFill>
                <a:latin typeface="Calibri" panose="020F0502020204030204" pitchFamily="34" charset="0"/>
                <a:ea typeface="Majalla UI"/>
                <a:cs typeface="B Titr" panose="00000700000000000000" pitchFamily="2" charset="-78"/>
              </a:rPr>
              <a:t>خوبی</a:t>
            </a:r>
            <a:r>
              <a:rPr lang="fa-IR" sz="3200" b="1" dirty="0" smtClean="0">
                <a:solidFill>
                  <a:srgbClr val="0070C0"/>
                </a:solidFill>
                <a:latin typeface="Calibri" panose="020F0502020204030204" pitchFamily="34" charset="0"/>
                <a:ea typeface="Majalla UI"/>
                <a:cs typeface="B Titr" panose="00000700000000000000" pitchFamily="2" charset="-78"/>
              </a:rPr>
              <a:t> شویم</a:t>
            </a:r>
            <a:r>
              <a:rPr lang="fa-IR" sz="3200" b="1" dirty="0">
                <a:solidFill>
                  <a:srgbClr val="0070C0"/>
                </a:solidFill>
                <a:latin typeface="Calibri" panose="020F0502020204030204" pitchFamily="34" charset="0"/>
                <a:ea typeface="Majalla UI"/>
                <a:cs typeface="B Titr" panose="00000700000000000000" pitchFamily="2" charset="-78"/>
              </a:rPr>
              <a:t>؟</a:t>
            </a:r>
          </a:p>
        </p:txBody>
      </p:sp>
      <p:sp>
        <p:nvSpPr>
          <p:cNvPr id="3" name="Content Placeholder 2"/>
          <p:cNvSpPr>
            <a:spLocks noGrp="1"/>
          </p:cNvSpPr>
          <p:nvPr>
            <p:ph idx="1"/>
          </p:nvPr>
        </p:nvSpPr>
        <p:spPr>
          <a:xfrm>
            <a:off x="272954" y="822229"/>
            <a:ext cx="11586949" cy="5851525"/>
          </a:xfrm>
        </p:spPr>
        <p:txBody>
          <a:bodyPr>
            <a:noAutofit/>
          </a:bodyPr>
          <a:lstStyle/>
          <a:p>
            <a:pPr marL="0" indent="0" algn="just" rtl="1">
              <a:buNone/>
            </a:pPr>
            <a:r>
              <a:rPr lang="fa-IR" b="1" dirty="0" smtClean="0">
                <a:solidFill>
                  <a:srgbClr val="0070C0"/>
                </a:solidFill>
                <a:latin typeface="Tahoma" panose="020B0604030504040204" pitchFamily="34" charset="0"/>
                <a:ea typeface="Tahoma" panose="020B0604030504040204" pitchFamily="34" charset="0"/>
                <a:cs typeface="B Nazanin" panose="00000400000000000000" pitchFamily="2" charset="-78"/>
              </a:rPr>
              <a:t>۱- </a:t>
            </a:r>
            <a:r>
              <a:rPr lang="fa-IR" b="1" dirty="0">
                <a:solidFill>
                  <a:srgbClr val="0070C0"/>
                </a:solidFill>
                <a:latin typeface="Tahoma" panose="020B0604030504040204" pitchFamily="34" charset="0"/>
                <a:ea typeface="Tahoma" panose="020B0604030504040204" pitchFamily="34" charset="0"/>
                <a:cs typeface="B Nazanin" panose="00000400000000000000" pitchFamily="2" charset="-78"/>
              </a:rPr>
              <a:t>تا می‌توانید مقاله بخوانید: </a:t>
            </a:r>
            <a:r>
              <a:rPr lang="fa-IR" dirty="0">
                <a:solidFill>
                  <a:prstClr val="black"/>
                </a:solidFill>
                <a:latin typeface="Tahoma" panose="020B0604030504040204" pitchFamily="34" charset="0"/>
                <a:ea typeface="Tahoma" panose="020B0604030504040204" pitchFamily="34" charset="0"/>
                <a:cs typeface="B Nazanin" panose="00000400000000000000" pitchFamily="2" charset="-78"/>
              </a:rPr>
              <a:t>یک جمله قدیمی هست که می‌گوید اگر می‌خواهید موفق باشید فقط کافی است کارهایی که افراد موفق انجام داده‌اند را تکرار کنید. برای اینکه مقاله نویسی را شروع کنید باید ابتدا مقالات بسیاری را در حیطه خودتان بخوانید</a:t>
            </a:r>
            <a:r>
              <a:rPr lang="fa-IR"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endParaRPr lang="fa-IR"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0" indent="0" algn="just" rtl="1">
              <a:buNone/>
            </a:pPr>
            <a:r>
              <a:rPr lang="fa-IR" b="1" dirty="0">
                <a:solidFill>
                  <a:srgbClr val="0070C0"/>
                </a:solidFill>
                <a:latin typeface="Tahoma" panose="020B0604030504040204" pitchFamily="34" charset="0"/>
                <a:ea typeface="Tahoma" panose="020B0604030504040204" pitchFamily="34" charset="0"/>
                <a:cs typeface="B Nazanin" panose="00000400000000000000" pitchFamily="2" charset="-78"/>
              </a:rPr>
              <a:t>۲- یک پژوهش را عیناً تکرار کنید: </a:t>
            </a:r>
            <a:r>
              <a:rPr lang="fa-IR" dirty="0">
                <a:solidFill>
                  <a:prstClr val="black"/>
                </a:solidFill>
                <a:latin typeface="Tahoma" panose="020B0604030504040204" pitchFamily="34" charset="0"/>
                <a:ea typeface="Tahoma" panose="020B0604030504040204" pitchFamily="34" charset="0"/>
                <a:cs typeface="B Nazanin" panose="00000400000000000000" pitchFamily="2" charset="-78"/>
              </a:rPr>
              <a:t>شما می‌توانید یک مقاله را انتخاب و عیناً آن را انجام دهید. این کار در دنیای علم بسیار مرسوم است چرا که هر پژوهشی باید بارها تکرار شود تا بتوان در مورد آن با قطعیت نظر داد. شما می‌توانید ابزارها و پرسشنامه‌های آن پژوهش را دوباره اجرا کرده و مطابق با آن مقاله، خودتان شروع به نوشتن مقاله کنید.</a:t>
            </a:r>
          </a:p>
          <a:p>
            <a:pPr marL="0" indent="0" algn="just" rtl="1">
              <a:buNone/>
            </a:pPr>
            <a:r>
              <a:rPr lang="fa-IR" b="1" dirty="0">
                <a:solidFill>
                  <a:srgbClr val="0070C0"/>
                </a:solidFill>
                <a:latin typeface="Tahoma" panose="020B0604030504040204" pitchFamily="34" charset="0"/>
                <a:ea typeface="Tahoma" panose="020B0604030504040204" pitchFamily="34" charset="0"/>
                <a:cs typeface="B Nazanin" panose="00000400000000000000" pitchFamily="2" charset="-78"/>
              </a:rPr>
              <a:t>۳- از همایش‌ها شروع کنید: </a:t>
            </a:r>
            <a:r>
              <a:rPr lang="fa-IR" dirty="0">
                <a:solidFill>
                  <a:prstClr val="black"/>
                </a:solidFill>
                <a:latin typeface="Tahoma" panose="020B0604030504040204" pitchFamily="34" charset="0"/>
                <a:ea typeface="Tahoma" panose="020B0604030504040204" pitchFamily="34" charset="0"/>
                <a:cs typeface="B Nazanin" panose="00000400000000000000" pitchFamily="2" charset="-78"/>
              </a:rPr>
              <a:t>همایش‌ها را می‌توان یک کلاس آموزش مقاله نویسی دانست. برخلاف نظر برخی افراد، همایش‌ها به درد نخور نیستند. حداقل فایده آن‌ها این است که بسیاری از دانشجویان مقاله نویسی را از ارسال مقاله برای همایش شروع می‌کنند. در همین سایت صدها همایش معرفی شده است. یکی را انتخاب کنید و یک مقاله هر چند ضعیف را برای آن ارسال نمایید. حداکثر چیزی که از دست خواهید داد این است که مقاله شما رد خواهد شد. همچنین می‌توانید در چند همایش بدون ارائه مقاله شرکت کنید</a:t>
            </a:r>
            <a:r>
              <a:rPr lang="fa-IR" sz="3200"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endParaRPr lang="fa-IR" sz="3200"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354294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4025"/>
            <a:ext cx="8598794" cy="629164"/>
          </a:xfrm>
        </p:spPr>
        <p:txBody>
          <a:bodyPr>
            <a:noAutofit/>
          </a:bodyPr>
          <a:lstStyle/>
          <a:p>
            <a:r>
              <a:rPr lang="fa-IR" sz="3200" b="1" dirty="0" smtClean="0">
                <a:solidFill>
                  <a:srgbClr val="0070C0"/>
                </a:solidFill>
                <a:latin typeface="Calibri" panose="020F0502020204030204" pitchFamily="34" charset="0"/>
                <a:ea typeface="Majalla UI"/>
                <a:cs typeface="B Titr" panose="00000700000000000000" pitchFamily="2" charset="-78"/>
              </a:rPr>
              <a:t>چطور مقاله نویس خوبی شویم؟</a:t>
            </a:r>
            <a:endParaRPr lang="fa-IR" sz="3200" b="1" dirty="0">
              <a:solidFill>
                <a:srgbClr val="0070C0"/>
              </a:solidFill>
            </a:endParaRPr>
          </a:p>
        </p:txBody>
      </p:sp>
      <p:sp>
        <p:nvSpPr>
          <p:cNvPr id="3" name="Subtitle 2"/>
          <p:cNvSpPr>
            <a:spLocks noGrp="1"/>
          </p:cNvSpPr>
          <p:nvPr>
            <p:ph type="subTitle" idx="1"/>
          </p:nvPr>
        </p:nvSpPr>
        <p:spPr>
          <a:xfrm>
            <a:off x="888643" y="1159099"/>
            <a:ext cx="10766738" cy="4842456"/>
          </a:xfrm>
        </p:spPr>
        <p:txBody>
          <a:bodyPr>
            <a:noAutofit/>
          </a:bodyPr>
          <a:lstStyle/>
          <a:p>
            <a:pPr algn="just" rtl="1"/>
            <a:r>
              <a:rPr lang="fa-IR" sz="3200" b="1" dirty="0">
                <a:solidFill>
                  <a:srgbClr val="0070C0"/>
                </a:solidFill>
                <a:cs typeface="2  Nazanin" pitchFamily="2" charset="-78"/>
              </a:rPr>
              <a:t>۴- هرچه زودتر یک مقاله بد بنویسید!: </a:t>
            </a:r>
            <a:r>
              <a:rPr lang="fa-IR" sz="3200" dirty="0">
                <a:cs typeface="2  Nazanin" pitchFamily="2" charset="-78"/>
              </a:rPr>
              <a:t>منظور ما این است که نوشتن یک مقاله هر چند که ضعیف و بسیار ابتدایی باشد، از ننوشتن آن بهتر است. حتی می‌توانید همین امروز یک مقاله بنویسید.</a:t>
            </a:r>
          </a:p>
          <a:p>
            <a:pPr algn="just" rtl="1"/>
            <a:r>
              <a:rPr lang="fa-IR" sz="3200" b="1" dirty="0">
                <a:solidFill>
                  <a:srgbClr val="0070C0"/>
                </a:solidFill>
                <a:cs typeface="2  Nazanin" pitchFamily="2" charset="-78"/>
              </a:rPr>
              <a:t>۵- از دانشجویان دیگر کمک بخواهید: </a:t>
            </a:r>
            <a:r>
              <a:rPr lang="fa-IR" sz="3200" dirty="0">
                <a:cs typeface="2  Nazanin" pitchFamily="2" charset="-78"/>
              </a:rPr>
              <a:t>یک مقاله را با قلم خود بنویسید. از یک دانشجو یا همکلاسی که قبلاً مقاله نوشته است بخواهید مقاله شما را بخواند و اشکالات آن را به صورت کامنت برای شما بنویسد. این کامنت‌ها بهترین و بهترین ابزار برای یادگیری مقاله نویسی هستند و شما با استفاده از این روش یک مقاله نویس عالی خواهید شد.</a:t>
            </a:r>
          </a:p>
        </p:txBody>
      </p:sp>
    </p:spTree>
    <p:extLst>
      <p:ext uri="{BB962C8B-B14F-4D97-AF65-F5344CB8AC3E}">
        <p14:creationId xmlns:p14="http://schemas.microsoft.com/office/powerpoint/2010/main" xmlns="" val="3083311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222" y="310534"/>
            <a:ext cx="5835555" cy="794935"/>
          </a:xfrm>
        </p:spPr>
        <p:txBody>
          <a:bodyPr>
            <a:normAutofit/>
          </a:bodyPr>
          <a:lstStyle/>
          <a:p>
            <a:pPr algn="ctr"/>
            <a:r>
              <a:rPr lang="fa-IR" sz="2800" b="1" dirty="0">
                <a:solidFill>
                  <a:srgbClr val="0070C0"/>
                </a:solidFill>
                <a:latin typeface="Calibri" panose="020F0502020204030204" pitchFamily="34" charset="0"/>
                <a:ea typeface="Majalla UI"/>
                <a:cs typeface="B Titr" panose="00000700000000000000" pitchFamily="2" charset="-78"/>
              </a:rPr>
              <a:t>چطور مقاله نویس خوبی شویم؟</a:t>
            </a:r>
          </a:p>
        </p:txBody>
      </p:sp>
      <p:sp>
        <p:nvSpPr>
          <p:cNvPr id="3" name="Content Placeholder 2"/>
          <p:cNvSpPr>
            <a:spLocks noGrp="1"/>
          </p:cNvSpPr>
          <p:nvPr>
            <p:ph idx="1"/>
          </p:nvPr>
        </p:nvSpPr>
        <p:spPr>
          <a:xfrm>
            <a:off x="425354" y="1149531"/>
            <a:ext cx="11341290" cy="5264332"/>
          </a:xfrm>
        </p:spPr>
        <p:txBody>
          <a:bodyPr>
            <a:normAutofit fontScale="92500" lnSpcReduction="20000"/>
          </a:bodyPr>
          <a:lstStyle/>
          <a:p>
            <a:pPr marL="0" indent="0" algn="just" rtl="1">
              <a:buNone/>
            </a:pPr>
            <a:r>
              <a:rPr lang="fa-IR" sz="2900" b="1" dirty="0">
                <a:solidFill>
                  <a:srgbClr val="0070C0"/>
                </a:solidFill>
                <a:latin typeface="Tahoma" panose="020B0604030504040204" pitchFamily="34" charset="0"/>
                <a:ea typeface="Tahoma" panose="020B0604030504040204" pitchFamily="34" charset="0"/>
                <a:cs typeface="B Nazanin" panose="00000400000000000000" pitchFamily="2" charset="-78"/>
              </a:rPr>
              <a:t>۶- یک چارچوب مقاله تهیه کنید: </a:t>
            </a:r>
            <a:r>
              <a:rPr lang="fa-IR" sz="2900" dirty="0">
                <a:solidFill>
                  <a:prstClr val="black"/>
                </a:solidFill>
                <a:latin typeface="Tahoma" panose="020B0604030504040204" pitchFamily="34" charset="0"/>
                <a:ea typeface="Tahoma" panose="020B0604030504040204" pitchFamily="34" charset="0"/>
                <a:cs typeface="B Nazanin" panose="00000400000000000000" pitchFamily="2" charset="-78"/>
              </a:rPr>
              <a:t>اکثر مقالات ساختار استانداردی دارند. فقط کافی است ساختار یک مقاله را پیدا کنید و مطالب تان را در آن بنویسید. </a:t>
            </a:r>
          </a:p>
          <a:p>
            <a:pPr marL="0" indent="0" algn="just" rtl="1">
              <a:buNone/>
            </a:pPr>
            <a:r>
              <a:rPr lang="fa-IR" sz="2900" b="1" dirty="0">
                <a:solidFill>
                  <a:srgbClr val="0070C0"/>
                </a:solidFill>
                <a:latin typeface="Tahoma" panose="020B0604030504040204" pitchFamily="34" charset="0"/>
                <a:ea typeface="Tahoma" panose="020B0604030504040204" pitchFamily="34" charset="0"/>
                <a:cs typeface="B Nazanin" panose="00000400000000000000" pitchFamily="2" charset="-78"/>
              </a:rPr>
              <a:t>۷- فعلا جزئیات را کنار بگذارید: </a:t>
            </a:r>
            <a:r>
              <a:rPr lang="fa-IR" sz="2900" dirty="0">
                <a:solidFill>
                  <a:prstClr val="black"/>
                </a:solidFill>
                <a:latin typeface="Tahoma" panose="020B0604030504040204" pitchFamily="34" charset="0"/>
                <a:ea typeface="Tahoma" panose="020B0604030504040204" pitchFamily="34" charset="0"/>
                <a:cs typeface="B Nazanin" panose="00000400000000000000" pitchFamily="2" charset="-78"/>
              </a:rPr>
              <a:t>یک مقاله علمی جزئیات بسیار زیادی دارد. لازم نیست اولین مقاله شما کامل‌ترین مقاله باشد. اینکه اسامی جداول یا نمودارها چگونه باشد، یک ابزار را چگونه گزارش کنید، در مقدمه به چه پژوهش‌هایی اشاره کنید و مواردی از این دست برای شروع نگارش یک مقاله لازم نیست. کم کم و با نوشتن هر مقاله قدرت قلم شما بهتر خواهد شد.</a:t>
            </a:r>
          </a:p>
          <a:p>
            <a:pPr marL="0" indent="0" algn="just" rtl="1">
              <a:buNone/>
            </a:pPr>
            <a:r>
              <a:rPr lang="fa-IR" sz="2900" b="1" dirty="0">
                <a:solidFill>
                  <a:srgbClr val="0070C0"/>
                </a:solidFill>
                <a:latin typeface="Tahoma" panose="020B0604030504040204" pitchFamily="34" charset="0"/>
                <a:ea typeface="Tahoma" panose="020B0604030504040204" pitchFamily="34" charset="0"/>
                <a:cs typeface="B Nazanin" panose="00000400000000000000" pitchFamily="2" charset="-78"/>
              </a:rPr>
              <a:t>۸- زیاد کمال طلب نباشید: </a:t>
            </a:r>
            <a:r>
              <a:rPr lang="fa-IR" sz="2900" dirty="0">
                <a:solidFill>
                  <a:prstClr val="black"/>
                </a:solidFill>
                <a:latin typeface="Tahoma" panose="020B0604030504040204" pitchFamily="34" charset="0"/>
                <a:ea typeface="Tahoma" panose="020B0604030504040204" pitchFamily="34" charset="0"/>
                <a:cs typeface="B Nazanin" panose="00000400000000000000" pitchFamily="2" charset="-78"/>
              </a:rPr>
              <a:t>قرار نیست همه کارهای یک مقاله را به تنهایی انجام دهید. لازم نیست حتماً تمام نرم افزارهای آماری را بلد باشید تا یک مقاله بنویسید. اگر قرار بود یک نفر به تنهایی مقاله بنویسید پس چرا اکثر مقالات چندین اسم دارند؟ حتی بسیاری از پژوهشگران بسیار مطرح هم نرم افزارهای آماری را بلد نیستند. بنابراین سعی کنید از دوستان‌تان کمک بخواهید و اولین مقاله را به صورت تیمی بنویسید.</a:t>
            </a:r>
          </a:p>
          <a:p>
            <a:pPr marL="0" indent="0" algn="just" rtl="1">
              <a:buNone/>
            </a:pPr>
            <a:r>
              <a:rPr lang="fa-IR" sz="2900" b="1" dirty="0">
                <a:solidFill>
                  <a:srgbClr val="0070C0"/>
                </a:solidFill>
                <a:latin typeface="Tahoma" panose="020B0604030504040204" pitchFamily="34" charset="0"/>
                <a:ea typeface="Tahoma" panose="020B0604030504040204" pitchFamily="34" charset="0"/>
                <a:cs typeface="B Nazanin" panose="00000400000000000000" pitchFamily="2" charset="-78"/>
              </a:rPr>
              <a:t>۹- کارگاه مقاله نویسی خوب است اما…..   </a:t>
            </a:r>
            <a:r>
              <a:rPr lang="fa-IR" sz="2900" dirty="0">
                <a:solidFill>
                  <a:prstClr val="black"/>
                </a:solidFill>
                <a:latin typeface="Tahoma" panose="020B0604030504040204" pitchFamily="34" charset="0"/>
                <a:ea typeface="Tahoma" panose="020B0604030504040204" pitchFamily="34" charset="0"/>
                <a:cs typeface="B Nazanin" panose="00000400000000000000" pitchFamily="2" charset="-78"/>
              </a:rPr>
              <a:t>: شرکت در کارگاه‌ها یا دوره‌هایی که آموزش مقاله نویسی می‌دهند خوب است اما به یک شرط. اینکه اول مقاله نویسی را شروع کنید و اصول اصلی آن را یاد بگیرید و سپس برای تکمیل دانش خود در آن‌ها شرکت کنید. متاسفانه تجربه نشان داده است که این کارگاه‌ها تاثیر زیادی در مقاله نویسی ندارند. البته نه به دلیل کیفیت کارگاه، بلکه به دلیل اینکه خیلی‌ها بدون هدف و بدون داشتن تجربه شروع مقاله نویسی در آن‌ها شرکت می‌کنند</a:t>
            </a:r>
            <a:r>
              <a:rPr lang="fa-IR" sz="2900" dirty="0" smtClean="0">
                <a:solidFill>
                  <a:prstClr val="black"/>
                </a:solidFill>
                <a:latin typeface="Tahoma" panose="020B0604030504040204" pitchFamily="34" charset="0"/>
                <a:ea typeface="Tahoma" panose="020B0604030504040204" pitchFamily="34" charset="0"/>
                <a:cs typeface="B Nazanin" panose="00000400000000000000" pitchFamily="2" charset="-78"/>
              </a:rPr>
              <a:t>.</a:t>
            </a:r>
            <a:endParaRPr lang="fa-IR" sz="2900"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3812089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6492" y="378774"/>
            <a:ext cx="3310719" cy="740344"/>
          </a:xfrm>
        </p:spPr>
        <p:txBody>
          <a:bodyPr>
            <a:normAutofit/>
          </a:bodyPr>
          <a:lstStyle/>
          <a:p>
            <a:r>
              <a:rPr lang="fa-IR" sz="3600" b="1" dirty="0">
                <a:solidFill>
                  <a:srgbClr val="0070C0"/>
                </a:solidFill>
                <a:latin typeface="Calibri" panose="020F0502020204030204" pitchFamily="34" charset="0"/>
                <a:ea typeface="Majalla UI"/>
                <a:cs typeface="B Titr" panose="00000700000000000000" pitchFamily="2" charset="-78"/>
              </a:rPr>
              <a:t>اخلاق در پژوهش</a:t>
            </a:r>
          </a:p>
        </p:txBody>
      </p:sp>
      <p:sp>
        <p:nvSpPr>
          <p:cNvPr id="4" name="Content Placeholder 2"/>
          <p:cNvSpPr>
            <a:spLocks noGrp="1"/>
          </p:cNvSpPr>
          <p:nvPr>
            <p:ph idx="1"/>
          </p:nvPr>
        </p:nvSpPr>
        <p:spPr>
          <a:xfrm>
            <a:off x="425354" y="1332411"/>
            <a:ext cx="11341290" cy="4794069"/>
          </a:xfrm>
        </p:spPr>
        <p:txBody>
          <a:bodyPr>
            <a:normAutofit/>
          </a:bodyPr>
          <a:lstStyle/>
          <a:p>
            <a:pPr marL="0" indent="0" algn="just" rtl="1">
              <a:buNone/>
            </a:pPr>
            <a:r>
              <a:rPr lang="ar-SA" b="1" dirty="0">
                <a:solidFill>
                  <a:srgbClr val="3333FF"/>
                </a:solidFill>
                <a:latin typeface="Tahoma" panose="020B0604030504040204" pitchFamily="34" charset="0"/>
                <a:ea typeface="Tahoma" panose="020B0604030504040204" pitchFamily="34" charset="0"/>
                <a:cs typeface="B Nazanin" panose="00000400000000000000" pitchFamily="2" charset="-78"/>
              </a:rPr>
              <a:t>آثار پژوهشی و محصولات علمی ، شامل موارد زیر می باشد:</a:t>
            </a:r>
            <a:endParaRPr lang="en-US" b="1" dirty="0">
              <a:solidFill>
                <a:srgbClr val="3333FF"/>
              </a:solidFill>
              <a:latin typeface="Tahoma" panose="020B0604030504040204" pitchFamily="34" charset="0"/>
              <a:ea typeface="Tahoma" panose="020B0604030504040204" pitchFamily="34" charset="0"/>
              <a:cs typeface="B Nazanin" panose="00000400000000000000" pitchFamily="2" charset="-78"/>
            </a:endParaRPr>
          </a:p>
          <a:p>
            <a:pPr marL="914400" lvl="1" indent="-457200" algn="just" rtl="1">
              <a:buFont typeface="+mj-lt"/>
              <a:buAutoNum type="arabicPeriod"/>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طرح پژوهشی و یا ایده مکتوب</a:t>
            </a:r>
            <a:endParaRPr lang="fa-IR"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914400" lvl="1" indent="-457200" algn="just" rtl="1">
              <a:buFont typeface="+mj-lt"/>
              <a:buAutoNum type="arabicPeriod"/>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اختراع یا کشفیات، طرح صنعتی</a:t>
            </a:r>
            <a:endParaRPr lang="fa-IR"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914400" lvl="1" indent="-457200" algn="just" rtl="1">
              <a:buFont typeface="+mj-lt"/>
              <a:buAutoNum type="arabicPeriod"/>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کتاب</a:t>
            </a:r>
            <a:endParaRPr lang="fa-IR"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914400" lvl="1" indent="-457200" algn="just" rtl="1">
              <a:buFont typeface="+mj-lt"/>
              <a:buAutoNum type="arabicPeriod"/>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مقاله </a:t>
            </a:r>
            <a:endParaRPr lang="fa-IR"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914400" lvl="1" indent="-457200" algn="just" rtl="1">
              <a:buFont typeface="+mj-lt"/>
              <a:buAutoNum type="arabicPeriod"/>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گزارش علمی و فنی مکتوب</a:t>
            </a:r>
            <a:endParaRPr lang="fa-IR"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914400" lvl="1" indent="-457200" algn="just" rtl="1">
              <a:buFont typeface="+mj-lt"/>
              <a:buAutoNum type="arabicPeriod"/>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نرم افزار و برنامه رایانه ای و مستندات مربوط</a:t>
            </a:r>
            <a:endParaRPr lang="fa-IR"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914400" lvl="1" indent="-457200" algn="just" rtl="1">
              <a:buFont typeface="+mj-lt"/>
              <a:buAutoNum type="arabicPeriod"/>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پایان نامه و رساله</a:t>
            </a:r>
            <a:endParaRPr lang="fa-IR"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a:p>
            <a:pPr marL="914400" lvl="1" indent="-457200" algn="just" rtl="1">
              <a:buFont typeface="+mj-lt"/>
              <a:buAutoNum type="arabicPeriod"/>
            </a:pPr>
            <a:r>
              <a:rPr lang="ar-SA" sz="2500" b="1" dirty="0">
                <a:solidFill>
                  <a:prstClr val="black"/>
                </a:solidFill>
                <a:latin typeface="Tahoma" panose="020B0604030504040204" pitchFamily="34" charset="0"/>
                <a:ea typeface="Tahoma" panose="020B0604030504040204" pitchFamily="34" charset="0"/>
                <a:cs typeface="B Nazanin" panose="00000400000000000000" pitchFamily="2" charset="-78"/>
              </a:rPr>
              <a:t>آثار هنری بدیع </a:t>
            </a:r>
            <a:endParaRPr lang="en-US" sz="2500" b="1" dirty="0">
              <a:solidFill>
                <a:prstClr val="black"/>
              </a:solidFill>
              <a:latin typeface="Tahoma" panose="020B0604030504040204" pitchFamily="34" charset="0"/>
              <a:ea typeface="Tahoma" panose="020B0604030504040204" pitchFamily="34" charset="0"/>
              <a:cs typeface="B Nazanin" panose="00000400000000000000" pitchFamily="2" charset="-78"/>
            </a:endParaRPr>
          </a:p>
        </p:txBody>
      </p:sp>
    </p:spTree>
    <p:extLst>
      <p:ext uri="{BB962C8B-B14F-4D97-AF65-F5344CB8AC3E}">
        <p14:creationId xmlns:p14="http://schemas.microsoft.com/office/powerpoint/2010/main" xmlns="" val="4108892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4078</Words>
  <Application>Microsoft Office PowerPoint</Application>
  <PresentationFormat>Custom</PresentationFormat>
  <Paragraphs>214</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کارگاه آموزش مقاله نویسی   مدرس: دکتر محمود رضا شاکرمی دانشیار گروه برق دانشگاه لرستان</vt:lpstr>
      <vt:lpstr>دلایل نگارش یک مقاله علمی: </vt:lpstr>
      <vt:lpstr>دلایل نگارش یک مقاله علمی: </vt:lpstr>
      <vt:lpstr>دلایل نگارش یک مقاله علمی: </vt:lpstr>
      <vt:lpstr>چطور مقاله نویس خوبی شویم؟</vt:lpstr>
      <vt:lpstr>چطور مقاله نویس خوبی شویم؟</vt:lpstr>
      <vt:lpstr>چطور مقاله نویس خوبی شویم؟</vt:lpstr>
      <vt:lpstr>اخلاق در پژوهش</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مصادیق تخلفات پژوهشی </vt:lpstr>
      <vt:lpstr>مقالات را کجا چاپ کنیم:</vt:lpstr>
      <vt:lpstr>چهارچوب مقاله و قواعد مقاله نویسی</vt:lpstr>
      <vt:lpstr>چهارچوب مقاله و قواعد مقاله نویسی</vt:lpstr>
      <vt:lpstr>عنوان مقاله</vt:lpstr>
      <vt:lpstr>نویسندگان و آدرس ها</vt:lpstr>
      <vt:lpstr>چکیده تحقیق</vt:lpstr>
      <vt:lpstr>واژگان کلیدی</vt:lpstr>
      <vt:lpstr>مقدمه</vt:lpstr>
      <vt:lpstr>روش تحقیق</vt:lpstr>
      <vt:lpstr>یافته های تحقیق</vt:lpstr>
      <vt:lpstr>بحث و نتیجه گیری</vt:lpstr>
      <vt:lpstr>فهرست منابع</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 نام و یاد خداوند منان</dc:title>
  <dc:creator>Riasat</dc:creator>
  <cp:lastModifiedBy>Ashkan Rayaneh</cp:lastModifiedBy>
  <cp:revision>53</cp:revision>
  <dcterms:created xsi:type="dcterms:W3CDTF">2019-01-09T07:16:31Z</dcterms:created>
  <dcterms:modified xsi:type="dcterms:W3CDTF">2019-01-09T20:39:57Z</dcterms:modified>
</cp:coreProperties>
</file>